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6"/>
  </p:notesMasterIdLst>
  <p:sldIdLst>
    <p:sldId id="256" r:id="rId5"/>
    <p:sldId id="283" r:id="rId6"/>
    <p:sldId id="284" r:id="rId7"/>
    <p:sldId id="287" r:id="rId8"/>
    <p:sldId id="285" r:id="rId9"/>
    <p:sldId id="286" r:id="rId10"/>
    <p:sldId id="265" r:id="rId11"/>
    <p:sldId id="266" r:id="rId12"/>
    <p:sldId id="267" r:id="rId13"/>
    <p:sldId id="268" r:id="rId14"/>
    <p:sldId id="269" r:id="rId15"/>
    <p:sldId id="270" r:id="rId16"/>
    <p:sldId id="273" r:id="rId17"/>
    <p:sldId id="274" r:id="rId18"/>
    <p:sldId id="275" r:id="rId19"/>
    <p:sldId id="271" r:id="rId20"/>
    <p:sldId id="288" r:id="rId21"/>
    <p:sldId id="289" r:id="rId22"/>
    <p:sldId id="290" r:id="rId23"/>
    <p:sldId id="292" r:id="rId24"/>
    <p:sldId id="293" r:id="rId25"/>
    <p:sldId id="294" r:id="rId26"/>
    <p:sldId id="295" r:id="rId27"/>
    <p:sldId id="296" r:id="rId28"/>
    <p:sldId id="297" r:id="rId29"/>
    <p:sldId id="298" r:id="rId30"/>
    <p:sldId id="299" r:id="rId31"/>
    <p:sldId id="300" r:id="rId32"/>
    <p:sldId id="301" r:id="rId33"/>
    <p:sldId id="302" r:id="rId34"/>
    <p:sldId id="303" r:id="rId35"/>
    <p:sldId id="304" r:id="rId36"/>
    <p:sldId id="305" r:id="rId37"/>
    <p:sldId id="306" r:id="rId38"/>
    <p:sldId id="307" r:id="rId39"/>
    <p:sldId id="308" r:id="rId40"/>
    <p:sldId id="309" r:id="rId41"/>
    <p:sldId id="310" r:id="rId42"/>
    <p:sldId id="311" r:id="rId43"/>
    <p:sldId id="313" r:id="rId44"/>
    <p:sldId id="312" r:id="rId45"/>
    <p:sldId id="314" r:id="rId46"/>
    <p:sldId id="315" r:id="rId47"/>
    <p:sldId id="316" r:id="rId48"/>
    <p:sldId id="317" r:id="rId49"/>
    <p:sldId id="318" r:id="rId50"/>
    <p:sldId id="319" r:id="rId51"/>
    <p:sldId id="320" r:id="rId52"/>
    <p:sldId id="321" r:id="rId53"/>
    <p:sldId id="322" r:id="rId54"/>
    <p:sldId id="323" r:id="rId55"/>
    <p:sldId id="324" r:id="rId56"/>
    <p:sldId id="325" r:id="rId57"/>
    <p:sldId id="326" r:id="rId58"/>
    <p:sldId id="327" r:id="rId59"/>
    <p:sldId id="328" r:id="rId60"/>
    <p:sldId id="329" r:id="rId61"/>
    <p:sldId id="330" r:id="rId62"/>
    <p:sldId id="331" r:id="rId63"/>
    <p:sldId id="332" r:id="rId64"/>
    <p:sldId id="282"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3374D542-6E3E-455F-9BFB-B45891911720}">
          <p14:sldIdLst>
            <p14:sldId id="256"/>
            <p14:sldId id="283"/>
            <p14:sldId id="284"/>
            <p14:sldId id="287"/>
            <p14:sldId id="285"/>
            <p14:sldId id="286"/>
            <p14:sldId id="265"/>
            <p14:sldId id="266"/>
            <p14:sldId id="267"/>
            <p14:sldId id="268"/>
            <p14:sldId id="269"/>
            <p14:sldId id="270"/>
            <p14:sldId id="273"/>
            <p14:sldId id="274"/>
            <p14:sldId id="275"/>
            <p14:sldId id="271"/>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3"/>
            <p14:sldId id="312"/>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28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E730D7-65FF-4C99-B03A-A9A592F1D588}" v="2" dt="2020-12-07T13:47:59.3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2" d="100"/>
          <a:sy n="52" d="100"/>
        </p:scale>
        <p:origin x="72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nder Tamakhu" userId="S::730345@khec.edu.np::5c072b17-cf97-4283-93f4-78d703f66991" providerId="AD" clId="Web-{1DE730D7-65FF-4C99-B03A-A9A592F1D588}"/>
    <pc:docChg chg="modSld">
      <pc:chgData name="Sunder Tamakhu" userId="S::730345@khec.edu.np::5c072b17-cf97-4283-93f4-78d703f66991" providerId="AD" clId="Web-{1DE730D7-65FF-4C99-B03A-A9A592F1D588}" dt="2020-12-07T13:47:59.317" v="1" actId="1076"/>
      <pc:docMkLst>
        <pc:docMk/>
      </pc:docMkLst>
      <pc:sldChg chg="modSp">
        <pc:chgData name="Sunder Tamakhu" userId="S::730345@khec.edu.np::5c072b17-cf97-4283-93f4-78d703f66991" providerId="AD" clId="Web-{1DE730D7-65FF-4C99-B03A-A9A592F1D588}" dt="2020-12-07T13:47:59.317" v="1" actId="1076"/>
        <pc:sldMkLst>
          <pc:docMk/>
          <pc:sldMk cId="4271475176" sldId="327"/>
        </pc:sldMkLst>
        <pc:picChg chg="mod">
          <ac:chgData name="Sunder Tamakhu" userId="S::730345@khec.edu.np::5c072b17-cf97-4283-93f4-78d703f66991" providerId="AD" clId="Web-{1DE730D7-65FF-4C99-B03A-A9A592F1D588}" dt="2020-12-07T13:47:59.317" v="1" actId="1076"/>
          <ac:picMkLst>
            <pc:docMk/>
            <pc:sldMk cId="4271475176" sldId="327"/>
            <ac:picMk id="4" creationId="{ED1BF7FF-B84B-4C81-AA0F-715D24850F9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C3FCC2-4E7A-4671-AA79-177CB194E449}" type="datetimeFigureOut">
              <a:rPr lang="en-US" smtClean="0"/>
              <a:t>12/9/2020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01C38D-F26D-4167-83EF-8774BC62D548}" type="slidenum">
              <a:rPr lang="en-US" smtClean="0"/>
              <a:t>‹#›</a:t>
            </a:fld>
            <a:endParaRPr lang="en-US"/>
          </a:p>
        </p:txBody>
      </p:sp>
    </p:spTree>
    <p:extLst>
      <p:ext uri="{BB962C8B-B14F-4D97-AF65-F5344CB8AC3E}">
        <p14:creationId xmlns:p14="http://schemas.microsoft.com/office/powerpoint/2010/main" val="3336050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61</a:t>
            </a:fld>
            <a:endParaRPr lang="en-US"/>
          </a:p>
        </p:txBody>
      </p:sp>
    </p:spTree>
    <p:extLst>
      <p:ext uri="{BB962C8B-B14F-4D97-AF65-F5344CB8AC3E}">
        <p14:creationId xmlns:p14="http://schemas.microsoft.com/office/powerpoint/2010/main" val="3287545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3238323-0ADF-4328-9564-AEB5DFD80DB6}"/>
              </a:ext>
            </a:extLst>
          </p:cNvPr>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EB776FAE-C8F8-44A1-8BC7-9EB948371459}"/>
              </a:ext>
            </a:extLst>
          </p:cNvPr>
          <p:cNvSpPr>
            <a:spLocks noGrp="1"/>
          </p:cNvSpPr>
          <p:nvPr>
            <p:ph type="ctrTitle"/>
          </p:nvPr>
        </p:nvSpPr>
        <p:spPr>
          <a:xfrm>
            <a:off x="1524000" y="1333500"/>
            <a:ext cx="9144000" cy="1790700"/>
          </a:xfrm>
        </p:spPr>
        <p:txBody>
          <a:bodyPr vert="horz" lIns="91440" tIns="0" rIns="91440" bIns="0" rtlCol="0" anchor="t" anchorCtr="0">
            <a:noAutofit/>
          </a:bodyPr>
          <a:lstStyle>
            <a:lvl1pPr>
              <a:lnSpc>
                <a:spcPct val="100000"/>
              </a:lnSpc>
              <a:defRPr lang="en-US" sz="4800" dirty="0">
                <a:solidFill>
                  <a:schemeClr val="bg1"/>
                </a:solidFill>
              </a:defRPr>
            </a:lvl1pPr>
          </a:lstStyle>
          <a:p>
            <a:pPr lvl="0"/>
            <a:r>
              <a:rPr lang="en-US"/>
              <a:t>Click to edit Master title style</a:t>
            </a:r>
          </a:p>
        </p:txBody>
      </p:sp>
      <p:sp>
        <p:nvSpPr>
          <p:cNvPr id="3" name="Subtitle 2">
            <a:extLst>
              <a:ext uri="{FF2B5EF4-FFF2-40B4-BE49-F238E27FC236}">
                <a16:creationId xmlns:a16="http://schemas.microsoft.com/office/drawing/2014/main" id="{DA7900C6-1C2C-4612-8672-356C6DDFDCB1}"/>
              </a:ext>
            </a:extLst>
          </p:cNvPr>
          <p:cNvSpPr>
            <a:spLocks noGrp="1"/>
          </p:cNvSpPr>
          <p:nvPr>
            <p:ph type="subTitle" idx="1"/>
          </p:nvPr>
        </p:nvSpPr>
        <p:spPr>
          <a:xfrm>
            <a:off x="1524000" y="3128009"/>
            <a:ext cx="9144000" cy="1287675"/>
          </a:xfrm>
        </p:spPr>
        <p:txBody>
          <a:bodyPr vert="horz" lIns="91440" tIns="45720" rIns="91440" bIns="45720" rtlCol="0" anchor="t" anchorCtr="0">
            <a:noAutofit/>
          </a:bodyPr>
          <a:lstStyle>
            <a:lvl1pPr marL="0" indent="0">
              <a:buNone/>
              <a:defRPr lang="en-US" sz="2400" dirty="0">
                <a:solidFill>
                  <a:schemeClr val="bg1"/>
                </a:solidFill>
                <a:latin typeface="+mj-lt"/>
              </a:defRPr>
            </a:lvl1pPr>
          </a:lstStyle>
          <a:p>
            <a:pPr marL="228600" lvl="0" indent="-228600">
              <a:lnSpc>
                <a:spcPct val="150000"/>
              </a:lnSpc>
              <a:spcAft>
                <a:spcPts val="1200"/>
              </a:spcAft>
            </a:pPr>
            <a:r>
              <a:rPr lang="en-US"/>
              <a:t>Click to edit Master subtitle style</a:t>
            </a:r>
          </a:p>
        </p:txBody>
      </p:sp>
      <p:pic>
        <p:nvPicPr>
          <p:cNvPr id="8" name="Picture 7">
            <a:extLst>
              <a:ext uri="{FF2B5EF4-FFF2-40B4-BE49-F238E27FC236}">
                <a16:creationId xmlns:a16="http://schemas.microsoft.com/office/drawing/2014/main" id="{5274E620-B44E-41FF-8FA1-D955BD69C0B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48" r="13926" b="71478"/>
          <a:stretch/>
        </p:blipFill>
        <p:spPr>
          <a:xfrm>
            <a:off x="342899" y="4546601"/>
            <a:ext cx="11715751" cy="2025650"/>
          </a:xfrm>
          <a:prstGeom prst="rect">
            <a:avLst/>
          </a:prstGeom>
        </p:spPr>
      </p:pic>
    </p:spTree>
    <p:extLst>
      <p:ext uri="{BB962C8B-B14F-4D97-AF65-F5344CB8AC3E}">
        <p14:creationId xmlns:p14="http://schemas.microsoft.com/office/powerpoint/2010/main" val="4221146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A2570-7517-4576-B836-E4E6D3E743B9}"/>
              </a:ext>
              <a:ext uri="{C183D7F6-B498-43B3-948B-1728B52AA6E4}">
                <adec:decorative xmlns:adec="http://schemas.microsoft.com/office/drawing/2017/decorative" xmlns=""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0340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A2570-7517-4576-B836-E4E6D3E743B9}"/>
              </a:ext>
              <a:ext uri="{C183D7F6-B498-43B3-948B-1728B52AA6E4}">
                <adec:decorative xmlns:adec="http://schemas.microsoft.com/office/drawing/2017/decorative" xmlns=""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4" name="Title 3">
            <a:extLst>
              <a:ext uri="{FF2B5EF4-FFF2-40B4-BE49-F238E27FC236}">
                <a16:creationId xmlns:a16="http://schemas.microsoft.com/office/drawing/2014/main" id="{0E770BB0-A521-41C6-A0AE-BEE679D2AD1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465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F89203F-46EF-44A2-956A-7FF6AF93BE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8" name="Content Placeholder 2">
            <a:extLst>
              <a:ext uri="{FF2B5EF4-FFF2-40B4-BE49-F238E27FC236}">
                <a16:creationId xmlns:a16="http://schemas.microsoft.com/office/drawing/2014/main" id="{D1D47175-944E-463B-ABBB-06669A473913}"/>
              </a:ext>
            </a:extLst>
          </p:cNvPr>
          <p:cNvSpPr>
            <a:spLocks noGrp="1"/>
          </p:cNvSpPr>
          <p:nvPr>
            <p:ph idx="1"/>
          </p:nvPr>
        </p:nvSpPr>
        <p:spPr>
          <a:xfrm>
            <a:off x="1090862" y="1507068"/>
            <a:ext cx="3192379" cy="4669896"/>
          </a:xfrm>
        </p:spPr>
        <p:txBody>
          <a:bodyPr anchor="ctr"/>
          <a:lstStyle>
            <a:lvl1pPr marL="0" indent="0" algn="l">
              <a:lnSpc>
                <a:spcPct val="150000"/>
              </a:lnSpc>
              <a:spcAft>
                <a:spcPts val="1200"/>
              </a:spcAft>
              <a:buSzPct val="25000"/>
              <a:buFont typeface="Segoe UI" panose="020B0502040204020203" pitchFamily="34" charset="0"/>
              <a:buChar char=" "/>
              <a:defRPr sz="1200"/>
            </a:lvl1pPr>
            <a:lvl2pPr marL="401638" indent="7938" algn="l">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Content Placeholder 2">
            <a:extLst>
              <a:ext uri="{FF2B5EF4-FFF2-40B4-BE49-F238E27FC236}">
                <a16:creationId xmlns:a16="http://schemas.microsoft.com/office/drawing/2014/main" id="{A40725B0-0DB7-41CE-9C4C-39E8D0F6325E}"/>
              </a:ext>
            </a:extLst>
          </p:cNvPr>
          <p:cNvSpPr>
            <a:spLocks noGrp="1"/>
          </p:cNvSpPr>
          <p:nvPr>
            <p:ph idx="13"/>
          </p:nvPr>
        </p:nvSpPr>
        <p:spPr>
          <a:xfrm>
            <a:off x="4395537" y="1507068"/>
            <a:ext cx="7143905" cy="4669896"/>
          </a:xfrm>
        </p:spPr>
        <p:txBody>
          <a:bodyPr anchor="ct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11" name="Title 10">
            <a:extLst>
              <a:ext uri="{FF2B5EF4-FFF2-40B4-BE49-F238E27FC236}">
                <a16:creationId xmlns:a16="http://schemas.microsoft.com/office/drawing/2014/main" id="{F9E63483-559C-4A6F-B04F-D6C56A3CC09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9444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p>
        </p:txBody>
      </p:sp>
    </p:spTree>
    <p:extLst>
      <p:ext uri="{BB962C8B-B14F-4D97-AF65-F5344CB8AC3E}">
        <p14:creationId xmlns:p14="http://schemas.microsoft.com/office/powerpoint/2010/main" val="69782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0017C897-2775-4930-B0BE-BEB7245323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8158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andard">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258610D-0376-4D1E-8ED8-29382288BB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1783" t="-3"/>
          <a:stretch/>
        </p:blipFill>
        <p:spPr>
          <a:xfrm>
            <a:off x="269032" y="4801396"/>
            <a:ext cx="11653936" cy="1786228"/>
          </a:xfrm>
          <a:prstGeom prst="rect">
            <a:avLst/>
          </a:prstGeom>
        </p:spPr>
      </p:pic>
      <p:sp>
        <p:nvSpPr>
          <p:cNvPr id="3" name="Title 2">
            <a:extLst>
              <a:ext uri="{FF2B5EF4-FFF2-40B4-BE49-F238E27FC236}">
                <a16:creationId xmlns:a16="http://schemas.microsoft.com/office/drawing/2014/main" id="{21C16CD2-606C-441E-BBA3-51767980CC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3501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6675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D5FD28E-AEC9-43B8-86F4-9CD3C41D49D7}"/>
              </a:ext>
            </a:extLst>
          </p:cNvPr>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sp>
        <p:nvSpPr>
          <p:cNvPr id="2" name="Title Placeholder 1">
            <a:extLst>
              <a:ext uri="{FF2B5EF4-FFF2-40B4-BE49-F238E27FC236}">
                <a16:creationId xmlns:a16="http://schemas.microsoft.com/office/drawing/2014/main" id="{C5AFE014-E3CD-4B9A-A705-F1CADD8F420B}"/>
              </a:ext>
            </a:extLst>
          </p:cNvPr>
          <p:cNvSpPr>
            <a:spLocks noGrp="1"/>
          </p:cNvSpPr>
          <p:nvPr>
            <p:ph type="title"/>
          </p:nvPr>
        </p:nvSpPr>
        <p:spPr>
          <a:xfrm>
            <a:off x="604434" y="448628"/>
            <a:ext cx="10983132" cy="747763"/>
          </a:xfrm>
          <a:prstGeom prst="rect">
            <a:avLst/>
          </a:prstGeom>
        </p:spPr>
        <p:txBody>
          <a:bodyPr vert="horz" lIns="91440" tIns="45720" rIns="91440" bIns="45720" rtlCol="0" anchor="ctr" anchorCtr="0">
            <a:normAutofit/>
          </a:bodyPr>
          <a:lstStyle/>
          <a:p>
            <a:pPr lvl="0"/>
            <a:r>
              <a:rPr lang="en-US"/>
              <a:t>Click to edit Master title style</a:t>
            </a:r>
          </a:p>
        </p:txBody>
      </p:sp>
      <p:sp>
        <p:nvSpPr>
          <p:cNvPr id="3" name="Text Placeholder 2">
            <a:extLst>
              <a:ext uri="{FF2B5EF4-FFF2-40B4-BE49-F238E27FC236}">
                <a16:creationId xmlns:a16="http://schemas.microsoft.com/office/drawing/2014/main" id="{61ADE5F7-8A52-43AD-8F30-F13CF54506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DC85AE-A002-4BA3-8D90-3960ED0FF8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44E560-77BF-4D1A-B6E7-CD55CE12B1B8}" type="datetimeFigureOut">
              <a:rPr lang="en-US" smtClean="0"/>
              <a:t>12/9/2020</a:t>
            </a:fld>
            <a:endParaRPr lang="en-US"/>
          </a:p>
        </p:txBody>
      </p:sp>
      <p:sp>
        <p:nvSpPr>
          <p:cNvPr id="5" name="Footer Placeholder 4">
            <a:extLst>
              <a:ext uri="{FF2B5EF4-FFF2-40B4-BE49-F238E27FC236}">
                <a16:creationId xmlns:a16="http://schemas.microsoft.com/office/drawing/2014/main" id="{02103AA5-C732-4ECB-88D6-DAA20E2C1C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280433-CBB5-49C5-B032-5A800E5D09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59379A-16E2-4C4A-96D0-A52C442257E7}" type="slidenum">
              <a:rPr lang="en-US" smtClean="0"/>
              <a:t>‹#›</a:t>
            </a:fld>
            <a:endParaRPr lang="en-US"/>
          </a:p>
        </p:txBody>
      </p:sp>
      <p:cxnSp>
        <p:nvCxnSpPr>
          <p:cNvPr id="8" name="Straight Connector 7">
            <a:extLst>
              <a:ext uri="{FF2B5EF4-FFF2-40B4-BE49-F238E27FC236}">
                <a16:creationId xmlns:a16="http://schemas.microsoft.com/office/drawing/2014/main" id="{E32A06DA-7FF5-4DDE-94D0-63A83DB241E8}"/>
              </a:ext>
            </a:extLst>
          </p:cNvPr>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8514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3" r:id="rId3"/>
    <p:sldLayoutId id="2147483652" r:id="rId4"/>
    <p:sldLayoutId id="2147483660" r:id="rId5"/>
    <p:sldLayoutId id="2147483662" r:id="rId6"/>
    <p:sldLayoutId id="2147483661" r:id="rId7"/>
    <p:sldLayoutId id="2147483655" r:id="rId8"/>
  </p:sldLayoutIdLst>
  <p:txStyles>
    <p:titleStyle>
      <a:lvl1pPr algn="l" defTabSz="914400" rtl="0" eaLnBrk="1" latinLnBrk="0" hangingPunct="1">
        <a:lnSpc>
          <a:spcPct val="90000"/>
        </a:lnSpc>
        <a:spcBef>
          <a:spcPct val="0"/>
        </a:spcBef>
        <a:buNone/>
        <a:defRPr lang="en-US" sz="2800" kern="1200">
          <a:solidFill>
            <a:schemeClr val="bg2">
              <a:lumMod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gif"/></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5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hyperlink" Target="mailto:sandeshshrestha45@gmail.com"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hyperlink" Target="http://go.microsoft.com/fwlink/?LinkId=623327" TargetMode="External"/><Relationship Id="rId5" Type="http://schemas.openxmlformats.org/officeDocument/2006/relationships/image" Target="../media/image79.png"/><Relationship Id="rId4" Type="http://schemas.openxmlformats.org/officeDocument/2006/relationships/hyperlink" Target="http://go.microsoft.com/fwlink/?LinkId=617172"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F8D61-9318-4DC8-A868-2B1BFDD2B2C0}"/>
              </a:ext>
            </a:extLst>
          </p:cNvPr>
          <p:cNvSpPr>
            <a:spLocks noGrp="1"/>
          </p:cNvSpPr>
          <p:nvPr>
            <p:ph type="ctrTitle"/>
          </p:nvPr>
        </p:nvSpPr>
        <p:spPr/>
        <p:txBody>
          <a:bodyPr/>
          <a:lstStyle/>
          <a:p>
            <a:r>
              <a:rPr lang="en-US"/>
              <a:t>Advanced Computer Architecture</a:t>
            </a:r>
          </a:p>
        </p:txBody>
      </p:sp>
      <p:sp>
        <p:nvSpPr>
          <p:cNvPr id="3" name="Subtitle 2">
            <a:extLst>
              <a:ext uri="{FF2B5EF4-FFF2-40B4-BE49-F238E27FC236}">
                <a16:creationId xmlns:a16="http://schemas.microsoft.com/office/drawing/2014/main" id="{3C322DE6-C2BE-4B53-BC28-C43EBD0052AA}"/>
              </a:ext>
            </a:extLst>
          </p:cNvPr>
          <p:cNvSpPr>
            <a:spLocks noGrp="1"/>
          </p:cNvSpPr>
          <p:nvPr>
            <p:ph type="subTitle" idx="1"/>
          </p:nvPr>
        </p:nvSpPr>
        <p:spPr/>
        <p:txBody>
          <a:bodyPr/>
          <a:lstStyle/>
          <a:p>
            <a:pPr lvl="0" algn="ctr">
              <a:lnSpc>
                <a:spcPct val="110000"/>
              </a:lnSpc>
              <a:spcBef>
                <a:spcPts val="0"/>
              </a:spcBef>
              <a:spcAft>
                <a:spcPts val="600"/>
              </a:spcAft>
              <a:buClr>
                <a:prstClr val="white">
                  <a:lumMod val="85000"/>
                  <a:lumOff val="15000"/>
                </a:prstClr>
              </a:buClr>
            </a:pPr>
            <a:r>
              <a:rPr lang="en-US" sz="1800" spc="80">
                <a:solidFill>
                  <a:prstClr val="white"/>
                </a:solidFill>
              </a:rPr>
              <a:t>Sandesh Shrestha</a:t>
            </a:r>
          </a:p>
        </p:txBody>
      </p:sp>
      <p:sp>
        <p:nvSpPr>
          <p:cNvPr id="5" name="Title 1">
            <a:extLst>
              <a:ext uri="{FF2B5EF4-FFF2-40B4-BE49-F238E27FC236}">
                <a16:creationId xmlns:a16="http://schemas.microsoft.com/office/drawing/2014/main" id="{566FA85D-3B0A-4E0C-B8AC-042993910A93}"/>
              </a:ext>
            </a:extLst>
          </p:cNvPr>
          <p:cNvSpPr txBox="1">
            <a:spLocks/>
          </p:cNvSpPr>
          <p:nvPr/>
        </p:nvSpPr>
        <p:spPr>
          <a:xfrm>
            <a:off x="8077762" y="5255593"/>
            <a:ext cx="2447364" cy="495232"/>
          </a:xfrm>
          <a:prstGeom prst="rect">
            <a:avLst/>
          </a:prstGeom>
        </p:spPr>
        <p:txBody>
          <a:bodyPr anchor="t">
            <a:normAutofit/>
          </a:bodyPr>
          <a:lstStyle>
            <a:lvl1pPr algn="l" defTabSz="914400" rtl="0" eaLnBrk="1" latinLnBrk="0" hangingPunct="1">
              <a:lnSpc>
                <a:spcPct val="90000"/>
              </a:lnSpc>
              <a:spcBef>
                <a:spcPct val="0"/>
              </a:spcBef>
              <a:buNone/>
              <a:defRPr sz="2600" kern="1200">
                <a:solidFill>
                  <a:srgbClr val="408E93"/>
                </a:solidFill>
                <a:latin typeface="Agency FB" panose="020B0503020202020204" pitchFamily="34" charset="0"/>
                <a:ea typeface="+mj-ea"/>
                <a:cs typeface="Segoe UI Light" panose="020B0502040204020203" pitchFamily="34" charset="0"/>
              </a:defRPr>
            </a:lvl1pPr>
          </a:lstStyle>
          <a:p>
            <a:pPr>
              <a:spcBef>
                <a:spcPts val="1000"/>
              </a:spcBef>
            </a:pPr>
            <a:r>
              <a:rPr lang="en-US" sz="1800">
                <a:solidFill>
                  <a:schemeClr val="bg1"/>
                </a:solidFill>
                <a:latin typeface="+mj-lt"/>
                <a:ea typeface="+mn-ea"/>
                <a:cs typeface="+mn-cs"/>
              </a:rPr>
              <a:t>BEG478CO</a:t>
            </a:r>
          </a:p>
        </p:txBody>
      </p:sp>
      <p:sp>
        <p:nvSpPr>
          <p:cNvPr id="4" name="Subtitle 2">
            <a:extLst>
              <a:ext uri="{FF2B5EF4-FFF2-40B4-BE49-F238E27FC236}">
                <a16:creationId xmlns:a16="http://schemas.microsoft.com/office/drawing/2014/main" id="{0FE0F52F-ADF1-4011-A51B-92383D0AB7F8}"/>
              </a:ext>
            </a:extLst>
          </p:cNvPr>
          <p:cNvSpPr txBox="1">
            <a:spLocks/>
          </p:cNvSpPr>
          <p:nvPr/>
        </p:nvSpPr>
        <p:spPr>
          <a:xfrm>
            <a:off x="8077762" y="5524500"/>
            <a:ext cx="3760738" cy="1020560"/>
          </a:xfrm>
          <a:prstGeom prst="rect">
            <a:avLst/>
          </a:prstGeom>
        </p:spPr>
        <p:txBody>
          <a:bodyPr>
            <a:noAutofit/>
          </a:bodyPr>
          <a:lstStyle>
            <a:lvl1pPr marL="0" indent="0" algn="l" defTabSz="914400" rtl="0" eaLnBrk="1" latinLnBrk="0" hangingPunct="1">
              <a:lnSpc>
                <a:spcPct val="110000"/>
              </a:lnSpc>
              <a:spcBef>
                <a:spcPts val="1000"/>
              </a:spcBef>
              <a:buFont typeface="Arial" panose="020B0604020202020204" pitchFamily="34" charset="0"/>
              <a:buNone/>
              <a:defRPr sz="1300" kern="1200">
                <a:solidFill>
                  <a:schemeClr val="bg1"/>
                </a:solidFill>
                <a:latin typeface="Segoe UI Light" panose="020B0502040204020203" pitchFamily="34" charset="0"/>
                <a:ea typeface="+mn-ea"/>
                <a:cs typeface="Segoe UI Light"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u="sng" dirty="0"/>
              <a:t>Year: IV			</a:t>
            </a:r>
            <a:endParaRPr lang="en-US" sz="1200" u="sng" dirty="0" smtClean="0"/>
          </a:p>
          <a:p>
            <a:r>
              <a:rPr lang="en-US" sz="1200" u="sng" dirty="0" smtClean="0"/>
              <a:t>Semester</a:t>
            </a:r>
            <a:r>
              <a:rPr lang="en-US" sz="1200" u="sng" dirty="0"/>
              <a:t>: </a:t>
            </a:r>
            <a:r>
              <a:rPr lang="en-US" sz="1200" u="sng" dirty="0"/>
              <a:t>II	 	 	 </a:t>
            </a:r>
            <a:endParaRPr lang="en-US" sz="1200" u="sng" dirty="0"/>
          </a:p>
        </p:txBody>
      </p:sp>
    </p:spTree>
    <p:extLst>
      <p:ext uri="{BB962C8B-B14F-4D97-AF65-F5344CB8AC3E}">
        <p14:creationId xmlns:p14="http://schemas.microsoft.com/office/powerpoint/2010/main" val="2997580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EE2830-8146-4E12-AABF-F2FEDC1638BF}"/>
              </a:ext>
            </a:extLst>
          </p:cNvPr>
          <p:cNvSpPr>
            <a:spLocks noGrp="1"/>
          </p:cNvSpPr>
          <p:nvPr>
            <p:ph idx="1"/>
          </p:nvPr>
        </p:nvSpPr>
        <p:spPr>
          <a:xfrm>
            <a:off x="1066800" y="715617"/>
            <a:ext cx="10058400" cy="5237127"/>
          </a:xfrm>
        </p:spPr>
        <p:txBody>
          <a:bodyPr>
            <a:normAutofit/>
          </a:bodyPr>
          <a:lstStyle/>
          <a:p>
            <a:r>
              <a:rPr lang="en-US" sz="2400"/>
              <a:t>Smart Health Care</a:t>
            </a:r>
          </a:p>
          <a:p>
            <a:endParaRPr lang="en-US" sz="2400"/>
          </a:p>
          <a:p>
            <a:pPr marL="0" indent="0">
              <a:buNone/>
            </a:pPr>
            <a:endParaRPr lang="en-US" sz="2400"/>
          </a:p>
        </p:txBody>
      </p:sp>
      <p:pic>
        <p:nvPicPr>
          <p:cNvPr id="5" name="Picture 4">
            <a:extLst>
              <a:ext uri="{FF2B5EF4-FFF2-40B4-BE49-F238E27FC236}">
                <a16:creationId xmlns:a16="http://schemas.microsoft.com/office/drawing/2014/main" id="{E6746301-8190-4975-A5B6-2A3CAF495FBD}"/>
              </a:ext>
            </a:extLst>
          </p:cNvPr>
          <p:cNvPicPr>
            <a:picLocks noChangeAspect="1"/>
          </p:cNvPicPr>
          <p:nvPr/>
        </p:nvPicPr>
        <p:blipFill>
          <a:blip r:embed="rId2"/>
          <a:stretch>
            <a:fillRect/>
          </a:stretch>
        </p:blipFill>
        <p:spPr>
          <a:xfrm>
            <a:off x="1066800" y="1277746"/>
            <a:ext cx="3884590" cy="2588108"/>
          </a:xfrm>
          <a:prstGeom prst="rect">
            <a:avLst/>
          </a:prstGeom>
        </p:spPr>
      </p:pic>
      <p:pic>
        <p:nvPicPr>
          <p:cNvPr id="6" name="Picture 5">
            <a:extLst>
              <a:ext uri="{FF2B5EF4-FFF2-40B4-BE49-F238E27FC236}">
                <a16:creationId xmlns:a16="http://schemas.microsoft.com/office/drawing/2014/main" id="{ACD0BC1D-28BB-46F3-AF69-57AD270959FD}"/>
              </a:ext>
            </a:extLst>
          </p:cNvPr>
          <p:cNvPicPr>
            <a:picLocks noChangeAspect="1"/>
          </p:cNvPicPr>
          <p:nvPr/>
        </p:nvPicPr>
        <p:blipFill>
          <a:blip r:embed="rId3"/>
          <a:stretch>
            <a:fillRect/>
          </a:stretch>
        </p:blipFill>
        <p:spPr>
          <a:xfrm>
            <a:off x="2326171" y="4006140"/>
            <a:ext cx="3219450" cy="2257425"/>
          </a:xfrm>
          <a:prstGeom prst="rect">
            <a:avLst/>
          </a:prstGeom>
        </p:spPr>
      </p:pic>
      <p:pic>
        <p:nvPicPr>
          <p:cNvPr id="7" name="Picture 6">
            <a:extLst>
              <a:ext uri="{FF2B5EF4-FFF2-40B4-BE49-F238E27FC236}">
                <a16:creationId xmlns:a16="http://schemas.microsoft.com/office/drawing/2014/main" id="{AD3F9AC2-0784-42C1-8278-F84AF5689CCA}"/>
              </a:ext>
            </a:extLst>
          </p:cNvPr>
          <p:cNvPicPr>
            <a:picLocks noChangeAspect="1"/>
          </p:cNvPicPr>
          <p:nvPr/>
        </p:nvPicPr>
        <p:blipFill>
          <a:blip r:embed="rId4"/>
          <a:stretch>
            <a:fillRect/>
          </a:stretch>
        </p:blipFill>
        <p:spPr>
          <a:xfrm>
            <a:off x="5809420" y="1369545"/>
            <a:ext cx="5893905" cy="3929270"/>
          </a:xfrm>
          <a:prstGeom prst="rect">
            <a:avLst/>
          </a:prstGeom>
        </p:spPr>
      </p:pic>
    </p:spTree>
    <p:extLst>
      <p:ext uri="{BB962C8B-B14F-4D97-AF65-F5344CB8AC3E}">
        <p14:creationId xmlns:p14="http://schemas.microsoft.com/office/powerpoint/2010/main" val="3468078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43C050-D30E-404E-A23E-3A06CC24357B}"/>
              </a:ext>
            </a:extLst>
          </p:cNvPr>
          <p:cNvSpPr>
            <a:spLocks noGrp="1"/>
          </p:cNvSpPr>
          <p:nvPr>
            <p:ph idx="1"/>
          </p:nvPr>
        </p:nvSpPr>
        <p:spPr>
          <a:xfrm>
            <a:off x="1066800" y="702365"/>
            <a:ext cx="10058400" cy="5250379"/>
          </a:xfrm>
        </p:spPr>
        <p:txBody>
          <a:bodyPr>
            <a:normAutofit/>
          </a:bodyPr>
          <a:lstStyle/>
          <a:p>
            <a:r>
              <a:rPr lang="en-US" sz="3200"/>
              <a:t>Smart Homes (Home Automation)</a:t>
            </a:r>
          </a:p>
          <a:p>
            <a:pPr marL="0" indent="0">
              <a:buNone/>
            </a:pPr>
            <a:endParaRPr lang="en-US" sz="3200"/>
          </a:p>
        </p:txBody>
      </p:sp>
      <p:pic>
        <p:nvPicPr>
          <p:cNvPr id="4098" name="Picture 2" descr="Smart Home Automation Device at Price Range 1500.00 - 3000.00 INR ...">
            <a:extLst>
              <a:ext uri="{FF2B5EF4-FFF2-40B4-BE49-F238E27FC236}">
                <a16:creationId xmlns:a16="http://schemas.microsoft.com/office/drawing/2014/main" id="{F315D2FF-5888-4177-A65B-6C2DADD991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6244" y="2093181"/>
            <a:ext cx="7019511" cy="2863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8238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43C050-D30E-404E-A23E-3A06CC24357B}"/>
              </a:ext>
            </a:extLst>
          </p:cNvPr>
          <p:cNvSpPr>
            <a:spLocks noGrp="1"/>
          </p:cNvSpPr>
          <p:nvPr>
            <p:ph idx="1"/>
          </p:nvPr>
        </p:nvSpPr>
        <p:spPr>
          <a:xfrm>
            <a:off x="1066800" y="702365"/>
            <a:ext cx="10058400" cy="5250379"/>
          </a:xfrm>
        </p:spPr>
        <p:txBody>
          <a:bodyPr>
            <a:normAutofit/>
          </a:bodyPr>
          <a:lstStyle/>
          <a:p>
            <a:r>
              <a:rPr lang="en-US" sz="3200"/>
              <a:t>Intelligent Transportation</a:t>
            </a:r>
          </a:p>
          <a:p>
            <a:pPr marL="0" indent="0">
              <a:buNone/>
            </a:pPr>
            <a:endParaRPr lang="en-US" sz="3200"/>
          </a:p>
        </p:txBody>
      </p:sp>
      <p:pic>
        <p:nvPicPr>
          <p:cNvPr id="2" name="Picture 1">
            <a:extLst>
              <a:ext uri="{FF2B5EF4-FFF2-40B4-BE49-F238E27FC236}">
                <a16:creationId xmlns:a16="http://schemas.microsoft.com/office/drawing/2014/main" id="{FBD69D42-79C9-4800-80FB-A1B4C3E00D25}"/>
              </a:ext>
            </a:extLst>
          </p:cNvPr>
          <p:cNvPicPr>
            <a:picLocks noChangeAspect="1"/>
          </p:cNvPicPr>
          <p:nvPr/>
        </p:nvPicPr>
        <p:blipFill>
          <a:blip r:embed="rId2"/>
          <a:stretch>
            <a:fillRect/>
          </a:stretch>
        </p:blipFill>
        <p:spPr>
          <a:xfrm>
            <a:off x="989820" y="1272207"/>
            <a:ext cx="5273587" cy="3260036"/>
          </a:xfrm>
          <a:prstGeom prst="rect">
            <a:avLst/>
          </a:prstGeom>
        </p:spPr>
      </p:pic>
      <p:pic>
        <p:nvPicPr>
          <p:cNvPr id="4" name="Picture 3">
            <a:extLst>
              <a:ext uri="{FF2B5EF4-FFF2-40B4-BE49-F238E27FC236}">
                <a16:creationId xmlns:a16="http://schemas.microsoft.com/office/drawing/2014/main" id="{68D32EB9-5E5F-44B7-A841-E5F5A5F6D91F}"/>
              </a:ext>
            </a:extLst>
          </p:cNvPr>
          <p:cNvPicPr>
            <a:picLocks noChangeAspect="1"/>
          </p:cNvPicPr>
          <p:nvPr/>
        </p:nvPicPr>
        <p:blipFill rotWithShape="1">
          <a:blip r:embed="rId3"/>
          <a:srcRect b="36038"/>
          <a:stretch/>
        </p:blipFill>
        <p:spPr>
          <a:xfrm>
            <a:off x="7549565" y="1250117"/>
            <a:ext cx="3575635" cy="3236964"/>
          </a:xfrm>
          <a:prstGeom prst="rect">
            <a:avLst/>
          </a:prstGeom>
        </p:spPr>
      </p:pic>
      <p:pic>
        <p:nvPicPr>
          <p:cNvPr id="5" name="Picture 4">
            <a:extLst>
              <a:ext uri="{FF2B5EF4-FFF2-40B4-BE49-F238E27FC236}">
                <a16:creationId xmlns:a16="http://schemas.microsoft.com/office/drawing/2014/main" id="{FD03919F-5977-4ECF-BBAE-276B2E819A0D}"/>
              </a:ext>
            </a:extLst>
          </p:cNvPr>
          <p:cNvPicPr>
            <a:picLocks noChangeAspect="1"/>
          </p:cNvPicPr>
          <p:nvPr/>
        </p:nvPicPr>
        <p:blipFill>
          <a:blip r:embed="rId4"/>
          <a:stretch>
            <a:fillRect/>
          </a:stretch>
        </p:blipFill>
        <p:spPr>
          <a:xfrm>
            <a:off x="6615271" y="4604181"/>
            <a:ext cx="4586909" cy="2253820"/>
          </a:xfrm>
          <a:prstGeom prst="rect">
            <a:avLst/>
          </a:prstGeom>
        </p:spPr>
      </p:pic>
      <p:pic>
        <p:nvPicPr>
          <p:cNvPr id="6" name="Picture 5">
            <a:extLst>
              <a:ext uri="{FF2B5EF4-FFF2-40B4-BE49-F238E27FC236}">
                <a16:creationId xmlns:a16="http://schemas.microsoft.com/office/drawing/2014/main" id="{C9B950A3-9270-4145-8FF0-55B84AEF71AF}"/>
              </a:ext>
            </a:extLst>
          </p:cNvPr>
          <p:cNvPicPr>
            <a:picLocks noChangeAspect="1"/>
          </p:cNvPicPr>
          <p:nvPr/>
        </p:nvPicPr>
        <p:blipFill>
          <a:blip r:embed="rId5"/>
          <a:stretch>
            <a:fillRect/>
          </a:stretch>
        </p:blipFill>
        <p:spPr>
          <a:xfrm>
            <a:off x="1924050" y="4658182"/>
            <a:ext cx="2857500" cy="1600200"/>
          </a:xfrm>
          <a:prstGeom prst="rect">
            <a:avLst/>
          </a:prstGeom>
        </p:spPr>
      </p:pic>
    </p:spTree>
    <p:extLst>
      <p:ext uri="{BB962C8B-B14F-4D97-AF65-F5344CB8AC3E}">
        <p14:creationId xmlns:p14="http://schemas.microsoft.com/office/powerpoint/2010/main" val="3629956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43C050-D30E-404E-A23E-3A06CC24357B}"/>
              </a:ext>
            </a:extLst>
          </p:cNvPr>
          <p:cNvSpPr>
            <a:spLocks noGrp="1"/>
          </p:cNvSpPr>
          <p:nvPr>
            <p:ph idx="1"/>
          </p:nvPr>
        </p:nvSpPr>
        <p:spPr>
          <a:xfrm>
            <a:off x="1066800" y="702365"/>
            <a:ext cx="10058400" cy="5250379"/>
          </a:xfrm>
        </p:spPr>
        <p:txBody>
          <a:bodyPr>
            <a:normAutofit/>
          </a:bodyPr>
          <a:lstStyle/>
          <a:p>
            <a:r>
              <a:rPr lang="en-US" sz="3200"/>
              <a:t>High Precision Security</a:t>
            </a:r>
          </a:p>
        </p:txBody>
      </p:sp>
      <p:pic>
        <p:nvPicPr>
          <p:cNvPr id="4" name="Picture 3">
            <a:extLst>
              <a:ext uri="{FF2B5EF4-FFF2-40B4-BE49-F238E27FC236}">
                <a16:creationId xmlns:a16="http://schemas.microsoft.com/office/drawing/2014/main" id="{B3FDC515-6785-48E6-8128-523A5CB7A8A2}"/>
              </a:ext>
            </a:extLst>
          </p:cNvPr>
          <p:cNvPicPr>
            <a:picLocks noChangeAspect="1"/>
          </p:cNvPicPr>
          <p:nvPr/>
        </p:nvPicPr>
        <p:blipFill rotWithShape="1">
          <a:blip r:embed="rId2"/>
          <a:srcRect l="761" t="14668" r="1414" b="4132"/>
          <a:stretch/>
        </p:blipFill>
        <p:spPr>
          <a:xfrm>
            <a:off x="558484" y="1245705"/>
            <a:ext cx="11075031" cy="5168347"/>
          </a:xfrm>
          <a:prstGeom prst="rect">
            <a:avLst/>
          </a:prstGeom>
        </p:spPr>
      </p:pic>
    </p:spTree>
    <p:extLst>
      <p:ext uri="{BB962C8B-B14F-4D97-AF65-F5344CB8AC3E}">
        <p14:creationId xmlns:p14="http://schemas.microsoft.com/office/powerpoint/2010/main" val="3313001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43C050-D30E-404E-A23E-3A06CC24357B}"/>
              </a:ext>
            </a:extLst>
          </p:cNvPr>
          <p:cNvSpPr>
            <a:spLocks noGrp="1"/>
          </p:cNvSpPr>
          <p:nvPr>
            <p:ph idx="1"/>
          </p:nvPr>
        </p:nvSpPr>
        <p:spPr>
          <a:xfrm>
            <a:off x="1066800" y="702365"/>
            <a:ext cx="10058400" cy="5250379"/>
          </a:xfrm>
        </p:spPr>
        <p:txBody>
          <a:bodyPr>
            <a:normAutofit/>
          </a:bodyPr>
          <a:lstStyle/>
          <a:p>
            <a:r>
              <a:rPr lang="en-US" sz="3200"/>
              <a:t>Weather Forecasting</a:t>
            </a:r>
          </a:p>
        </p:txBody>
      </p:sp>
      <p:pic>
        <p:nvPicPr>
          <p:cNvPr id="2" name="Picture 1">
            <a:extLst>
              <a:ext uri="{FF2B5EF4-FFF2-40B4-BE49-F238E27FC236}">
                <a16:creationId xmlns:a16="http://schemas.microsoft.com/office/drawing/2014/main" id="{40D6D09D-C55A-46FF-AD0A-2B61525CA183}"/>
              </a:ext>
            </a:extLst>
          </p:cNvPr>
          <p:cNvPicPr>
            <a:picLocks noChangeAspect="1"/>
          </p:cNvPicPr>
          <p:nvPr/>
        </p:nvPicPr>
        <p:blipFill>
          <a:blip r:embed="rId2"/>
          <a:stretch>
            <a:fillRect/>
          </a:stretch>
        </p:blipFill>
        <p:spPr>
          <a:xfrm>
            <a:off x="1378029" y="3808187"/>
            <a:ext cx="4207646" cy="2541868"/>
          </a:xfrm>
          <a:prstGeom prst="rect">
            <a:avLst/>
          </a:prstGeom>
        </p:spPr>
      </p:pic>
      <p:pic>
        <p:nvPicPr>
          <p:cNvPr id="4" name="Picture 3">
            <a:extLst>
              <a:ext uri="{FF2B5EF4-FFF2-40B4-BE49-F238E27FC236}">
                <a16:creationId xmlns:a16="http://schemas.microsoft.com/office/drawing/2014/main" id="{ACC4112E-AD43-4934-A637-E74EAA11DFED}"/>
              </a:ext>
            </a:extLst>
          </p:cNvPr>
          <p:cNvPicPr>
            <a:picLocks noChangeAspect="1"/>
          </p:cNvPicPr>
          <p:nvPr/>
        </p:nvPicPr>
        <p:blipFill>
          <a:blip r:embed="rId3"/>
          <a:stretch>
            <a:fillRect/>
          </a:stretch>
        </p:blipFill>
        <p:spPr>
          <a:xfrm>
            <a:off x="5896904" y="1266319"/>
            <a:ext cx="5897216" cy="3154325"/>
          </a:xfrm>
          <a:prstGeom prst="rect">
            <a:avLst/>
          </a:prstGeom>
        </p:spPr>
      </p:pic>
      <p:pic>
        <p:nvPicPr>
          <p:cNvPr id="5" name="Picture 4">
            <a:extLst>
              <a:ext uri="{FF2B5EF4-FFF2-40B4-BE49-F238E27FC236}">
                <a16:creationId xmlns:a16="http://schemas.microsoft.com/office/drawing/2014/main" id="{42431FF4-7614-40E7-AF44-7A7EEF64C690}"/>
              </a:ext>
            </a:extLst>
          </p:cNvPr>
          <p:cNvPicPr>
            <a:picLocks noChangeAspect="1"/>
          </p:cNvPicPr>
          <p:nvPr/>
        </p:nvPicPr>
        <p:blipFill>
          <a:blip r:embed="rId4"/>
          <a:stretch>
            <a:fillRect/>
          </a:stretch>
        </p:blipFill>
        <p:spPr>
          <a:xfrm>
            <a:off x="755569" y="1266319"/>
            <a:ext cx="4518875" cy="2541867"/>
          </a:xfrm>
          <a:prstGeom prst="rect">
            <a:avLst/>
          </a:prstGeom>
        </p:spPr>
      </p:pic>
    </p:spTree>
    <p:extLst>
      <p:ext uri="{BB962C8B-B14F-4D97-AF65-F5344CB8AC3E}">
        <p14:creationId xmlns:p14="http://schemas.microsoft.com/office/powerpoint/2010/main" val="3025151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8E865-00A4-40D2-B922-732B0575A4E4}"/>
              </a:ext>
            </a:extLst>
          </p:cNvPr>
          <p:cNvSpPr>
            <a:spLocks noGrp="1"/>
          </p:cNvSpPr>
          <p:nvPr>
            <p:ph type="title"/>
          </p:nvPr>
        </p:nvSpPr>
        <p:spPr/>
        <p:txBody>
          <a:bodyPr/>
          <a:lstStyle/>
          <a:p>
            <a:r>
              <a:rPr lang="en-US"/>
              <a:t>How are all these done?</a:t>
            </a:r>
          </a:p>
        </p:txBody>
      </p:sp>
      <p:pic>
        <p:nvPicPr>
          <p:cNvPr id="5" name="Content Placeholder 4">
            <a:extLst>
              <a:ext uri="{FF2B5EF4-FFF2-40B4-BE49-F238E27FC236}">
                <a16:creationId xmlns:a16="http://schemas.microsoft.com/office/drawing/2014/main" id="{1AE1A919-0ED2-4768-920B-927BCB8A340E}"/>
              </a:ext>
            </a:extLst>
          </p:cNvPr>
          <p:cNvPicPr>
            <a:picLocks noGrp="1" noChangeAspect="1"/>
          </p:cNvPicPr>
          <p:nvPr>
            <p:ph idx="1"/>
          </p:nvPr>
        </p:nvPicPr>
        <p:blipFill rotWithShape="1">
          <a:blip r:embed="rId2"/>
          <a:srcRect t="15011" b="1301"/>
          <a:stretch/>
        </p:blipFill>
        <p:spPr>
          <a:xfrm>
            <a:off x="1790076" y="1828800"/>
            <a:ext cx="8611847" cy="4048125"/>
          </a:xfrm>
        </p:spPr>
      </p:pic>
      <p:sp>
        <p:nvSpPr>
          <p:cNvPr id="6" name="Rectangle 5">
            <a:extLst>
              <a:ext uri="{FF2B5EF4-FFF2-40B4-BE49-F238E27FC236}">
                <a16:creationId xmlns:a16="http://schemas.microsoft.com/office/drawing/2014/main" id="{568815BD-59CE-4CFF-8A0E-F06CB6F16066}"/>
              </a:ext>
            </a:extLst>
          </p:cNvPr>
          <p:cNvSpPr/>
          <p:nvPr/>
        </p:nvSpPr>
        <p:spPr>
          <a:xfrm>
            <a:off x="1790700" y="5600700"/>
            <a:ext cx="1152525" cy="266700"/>
          </a:xfrm>
          <a:prstGeom prst="rect">
            <a:avLst/>
          </a:prstGeom>
          <a:solidFill>
            <a:srgbClr val="ECEBEC"/>
          </a:solidFill>
          <a:ln>
            <a:solidFill>
              <a:srgbClr val="EDE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1568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73B9D-8BC7-43EE-8A40-A64B489BDA6D}"/>
              </a:ext>
            </a:extLst>
          </p:cNvPr>
          <p:cNvSpPr>
            <a:spLocks noGrp="1"/>
          </p:cNvSpPr>
          <p:nvPr>
            <p:ph type="title"/>
          </p:nvPr>
        </p:nvSpPr>
        <p:spPr/>
        <p:txBody>
          <a:bodyPr/>
          <a:lstStyle/>
          <a:p>
            <a:r>
              <a:rPr lang="en-US"/>
              <a:t>Review: Some Basic Definitions</a:t>
            </a:r>
          </a:p>
        </p:txBody>
      </p:sp>
      <p:sp>
        <p:nvSpPr>
          <p:cNvPr id="3" name="Content Placeholder 2">
            <a:extLst>
              <a:ext uri="{FF2B5EF4-FFF2-40B4-BE49-F238E27FC236}">
                <a16:creationId xmlns:a16="http://schemas.microsoft.com/office/drawing/2014/main" id="{BB02C345-5994-4D97-8E6D-24AE76F2A681}"/>
              </a:ext>
            </a:extLst>
          </p:cNvPr>
          <p:cNvSpPr>
            <a:spLocks noGrp="1"/>
          </p:cNvSpPr>
          <p:nvPr>
            <p:ph idx="1"/>
          </p:nvPr>
        </p:nvSpPr>
        <p:spPr>
          <a:xfrm>
            <a:off x="1066800" y="1351721"/>
            <a:ext cx="10058400" cy="4519128"/>
          </a:xfrm>
        </p:spPr>
        <p:txBody>
          <a:bodyPr>
            <a:noAutofit/>
          </a:bodyPr>
          <a:lstStyle/>
          <a:p>
            <a:r>
              <a:rPr lang="en-US" sz="1800"/>
              <a:t>Kilo byte – 2</a:t>
            </a:r>
            <a:r>
              <a:rPr lang="en-US" sz="1800" baseline="30000"/>
              <a:t>10</a:t>
            </a:r>
            <a:r>
              <a:rPr lang="en-US" sz="1800"/>
              <a:t> or 1,024 bytes </a:t>
            </a:r>
          </a:p>
          <a:p>
            <a:r>
              <a:rPr lang="en-US" sz="1800"/>
              <a:t>Megabyte – 2</a:t>
            </a:r>
            <a:r>
              <a:rPr lang="en-US" sz="1800" baseline="30000"/>
              <a:t>20</a:t>
            </a:r>
            <a:r>
              <a:rPr lang="en-US" sz="1800"/>
              <a:t> or 1,048,576 bytes </a:t>
            </a:r>
          </a:p>
          <a:p>
            <a:pPr marL="274320" lvl="1" indent="0">
              <a:buNone/>
            </a:pPr>
            <a:r>
              <a:rPr lang="en-US" sz="1800"/>
              <a:t>– sometimes “rounded” to 10</a:t>
            </a:r>
            <a:r>
              <a:rPr lang="en-US" sz="1800" baseline="30000"/>
              <a:t>6</a:t>
            </a:r>
            <a:r>
              <a:rPr lang="en-US" sz="1800"/>
              <a:t> or 1,000,000 bytes </a:t>
            </a:r>
          </a:p>
          <a:p>
            <a:r>
              <a:rPr lang="en-US" sz="1800"/>
              <a:t>Gigabyte – 2</a:t>
            </a:r>
            <a:r>
              <a:rPr lang="en-US" sz="1800" baseline="30000"/>
              <a:t>30</a:t>
            </a:r>
            <a:r>
              <a:rPr lang="en-US" sz="1800"/>
              <a:t> or 1,073,741,824 bytes </a:t>
            </a:r>
          </a:p>
          <a:p>
            <a:pPr marL="274320" lvl="1" indent="0">
              <a:buNone/>
            </a:pPr>
            <a:r>
              <a:rPr lang="en-US" sz="1800"/>
              <a:t>– sometimes rounded to 10</a:t>
            </a:r>
            <a:r>
              <a:rPr lang="en-US" sz="1800" baseline="30000"/>
              <a:t>9</a:t>
            </a:r>
            <a:r>
              <a:rPr lang="en-US" sz="1800"/>
              <a:t> or 1,000,000,000 bytes </a:t>
            </a:r>
          </a:p>
          <a:p>
            <a:r>
              <a:rPr lang="en-US" sz="1800"/>
              <a:t>Terabyte – 2</a:t>
            </a:r>
            <a:r>
              <a:rPr lang="en-US" sz="1800" baseline="30000"/>
              <a:t>40</a:t>
            </a:r>
            <a:r>
              <a:rPr lang="en-US" sz="1800"/>
              <a:t> or 1,099,511,627,776 bytes </a:t>
            </a:r>
          </a:p>
          <a:p>
            <a:pPr marL="274320" lvl="1" indent="0">
              <a:buNone/>
            </a:pPr>
            <a:r>
              <a:rPr lang="en-US" sz="1800"/>
              <a:t>– sometimes rounded to 10</a:t>
            </a:r>
            <a:r>
              <a:rPr lang="en-US" sz="1800" baseline="30000"/>
              <a:t>12</a:t>
            </a:r>
            <a:r>
              <a:rPr lang="en-US" sz="1800"/>
              <a:t> or 1,000,000,000,000 bytes </a:t>
            </a:r>
          </a:p>
          <a:p>
            <a:r>
              <a:rPr lang="en-US" sz="1800"/>
              <a:t>Petabyte – 2</a:t>
            </a:r>
            <a:r>
              <a:rPr lang="en-US" sz="1800" baseline="30000"/>
              <a:t>50</a:t>
            </a:r>
            <a:r>
              <a:rPr lang="en-US" sz="1800"/>
              <a:t> or 1024 terabytes </a:t>
            </a:r>
          </a:p>
          <a:p>
            <a:pPr marL="274320" lvl="1" indent="0">
              <a:buNone/>
            </a:pPr>
            <a:r>
              <a:rPr lang="en-US" sz="1800"/>
              <a:t>– sometimes rounded to 10</a:t>
            </a:r>
            <a:r>
              <a:rPr lang="en-US" sz="1800" baseline="30000"/>
              <a:t>15</a:t>
            </a:r>
            <a:r>
              <a:rPr lang="en-US" sz="1800"/>
              <a:t> or 1,000,000,000,000,000 bytes </a:t>
            </a:r>
          </a:p>
          <a:p>
            <a:r>
              <a:rPr lang="en-US" sz="1800"/>
              <a:t>Exabyte – 2</a:t>
            </a:r>
            <a:r>
              <a:rPr lang="en-US" sz="1800" baseline="30000"/>
              <a:t>60</a:t>
            </a:r>
            <a:r>
              <a:rPr lang="en-US" sz="1800"/>
              <a:t> or 1024 petabytes </a:t>
            </a:r>
          </a:p>
          <a:p>
            <a:pPr marL="274320" lvl="1" indent="0">
              <a:buNone/>
            </a:pPr>
            <a:r>
              <a:rPr lang="en-US" sz="1800"/>
              <a:t>– Sometimes rounded to 10</a:t>
            </a:r>
            <a:r>
              <a:rPr lang="en-US" sz="1800" baseline="30000"/>
              <a:t>18</a:t>
            </a:r>
            <a:r>
              <a:rPr lang="en-US" sz="1800"/>
              <a:t> or 1,000,000,000,000,000,000 bytes</a:t>
            </a:r>
          </a:p>
        </p:txBody>
      </p:sp>
    </p:spTree>
    <p:extLst>
      <p:ext uri="{BB962C8B-B14F-4D97-AF65-F5344CB8AC3E}">
        <p14:creationId xmlns:p14="http://schemas.microsoft.com/office/powerpoint/2010/main" val="896982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6864D-13D7-4B50-8E6B-9F962AD73A0E}"/>
              </a:ext>
            </a:extLst>
          </p:cNvPr>
          <p:cNvSpPr>
            <a:spLocks noGrp="1"/>
          </p:cNvSpPr>
          <p:nvPr>
            <p:ph idx="1"/>
          </p:nvPr>
        </p:nvSpPr>
        <p:spPr/>
        <p:txBody>
          <a:bodyPr>
            <a:normAutofit/>
          </a:bodyPr>
          <a:lstStyle/>
          <a:p>
            <a:r>
              <a:rPr lang="en-US" sz="7200"/>
              <a:t>Transistor</a:t>
            </a:r>
          </a:p>
          <a:p>
            <a:endParaRPr lang="en-US" sz="7200"/>
          </a:p>
          <a:p>
            <a:r>
              <a:rPr lang="en-US" sz="7200"/>
              <a:t>Logic</a:t>
            </a:r>
          </a:p>
        </p:txBody>
      </p:sp>
      <p:sp>
        <p:nvSpPr>
          <p:cNvPr id="3" name="Title 2">
            <a:extLst>
              <a:ext uri="{FF2B5EF4-FFF2-40B4-BE49-F238E27FC236}">
                <a16:creationId xmlns:a16="http://schemas.microsoft.com/office/drawing/2014/main" id="{DB582FE1-9847-41E1-9F5C-67E0894D909E}"/>
              </a:ext>
            </a:extLst>
          </p:cNvPr>
          <p:cNvSpPr>
            <a:spLocks noGrp="1"/>
          </p:cNvSpPr>
          <p:nvPr>
            <p:ph type="title"/>
          </p:nvPr>
        </p:nvSpPr>
        <p:spPr/>
        <p:txBody>
          <a:bodyPr/>
          <a:lstStyle/>
          <a:p>
            <a:r>
              <a:rPr lang="en-US"/>
              <a:t>Background</a:t>
            </a:r>
          </a:p>
        </p:txBody>
      </p:sp>
    </p:spTree>
    <p:extLst>
      <p:ext uri="{BB962C8B-B14F-4D97-AF65-F5344CB8AC3E}">
        <p14:creationId xmlns:p14="http://schemas.microsoft.com/office/powerpoint/2010/main" val="11296978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D2D69D-CF04-40EF-9B76-B618A8E415B2}"/>
              </a:ext>
            </a:extLst>
          </p:cNvPr>
          <p:cNvSpPr>
            <a:spLocks noGrp="1"/>
          </p:cNvSpPr>
          <p:nvPr>
            <p:ph type="title"/>
          </p:nvPr>
        </p:nvSpPr>
        <p:spPr/>
        <p:txBody>
          <a:bodyPr/>
          <a:lstStyle/>
          <a:p>
            <a:r>
              <a:rPr lang="en-US"/>
              <a:t>Transistor</a:t>
            </a:r>
          </a:p>
        </p:txBody>
      </p:sp>
      <p:pic>
        <p:nvPicPr>
          <p:cNvPr id="10" name="Picture 9">
            <a:extLst>
              <a:ext uri="{FF2B5EF4-FFF2-40B4-BE49-F238E27FC236}">
                <a16:creationId xmlns:a16="http://schemas.microsoft.com/office/drawing/2014/main" id="{979D597C-8BA9-41CE-A9F6-AE4CD8E88FA0}"/>
              </a:ext>
            </a:extLst>
          </p:cNvPr>
          <p:cNvPicPr>
            <a:picLocks noChangeAspect="1"/>
          </p:cNvPicPr>
          <p:nvPr/>
        </p:nvPicPr>
        <p:blipFill rotWithShape="1">
          <a:blip r:embed="rId2"/>
          <a:srcRect r="55134"/>
          <a:stretch/>
        </p:blipFill>
        <p:spPr>
          <a:xfrm>
            <a:off x="8149348" y="1443244"/>
            <a:ext cx="1948809" cy="2446268"/>
          </a:xfrm>
          <a:prstGeom prst="rect">
            <a:avLst/>
          </a:prstGeom>
        </p:spPr>
      </p:pic>
      <p:pic>
        <p:nvPicPr>
          <p:cNvPr id="13" name="Content Placeholder 12">
            <a:extLst>
              <a:ext uri="{FF2B5EF4-FFF2-40B4-BE49-F238E27FC236}">
                <a16:creationId xmlns:a16="http://schemas.microsoft.com/office/drawing/2014/main" id="{D88220D1-53DC-4B29-A67A-F2386048EF89}"/>
              </a:ext>
            </a:extLst>
          </p:cNvPr>
          <p:cNvPicPr>
            <a:picLocks noGrp="1" noChangeAspect="1"/>
          </p:cNvPicPr>
          <p:nvPr>
            <p:ph idx="1"/>
          </p:nvPr>
        </p:nvPicPr>
        <p:blipFill>
          <a:blip r:embed="rId3"/>
          <a:stretch>
            <a:fillRect/>
          </a:stretch>
        </p:blipFill>
        <p:spPr>
          <a:xfrm>
            <a:off x="1073426" y="1475753"/>
            <a:ext cx="6286500" cy="2381250"/>
          </a:xfrm>
          <a:prstGeom prst="rect">
            <a:avLst/>
          </a:prstGeom>
        </p:spPr>
      </p:pic>
      <p:pic>
        <p:nvPicPr>
          <p:cNvPr id="1028" name="Picture 4" descr="MOSFET and Metal Oxide Semiconductor Tutorial">
            <a:extLst>
              <a:ext uri="{FF2B5EF4-FFF2-40B4-BE49-F238E27FC236}">
                <a16:creationId xmlns:a16="http://schemas.microsoft.com/office/drawing/2014/main" id="{B9350498-38F9-4960-B71E-DD55A98A09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3426" y="3972547"/>
            <a:ext cx="3558074" cy="288545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6149CAF-C9A0-4DA9-9472-3B825AAEED8B}"/>
              </a:ext>
            </a:extLst>
          </p:cNvPr>
          <p:cNvPicPr>
            <a:picLocks noChangeAspect="1"/>
          </p:cNvPicPr>
          <p:nvPr/>
        </p:nvPicPr>
        <p:blipFill rotWithShape="1">
          <a:blip r:embed="rId5"/>
          <a:srcRect l="33124" t="26860" r="33253" b="21518"/>
          <a:stretch/>
        </p:blipFill>
        <p:spPr>
          <a:xfrm>
            <a:off x="8005616" y="4267599"/>
            <a:ext cx="2092541" cy="2141773"/>
          </a:xfrm>
          <a:prstGeom prst="rect">
            <a:avLst/>
          </a:prstGeom>
        </p:spPr>
      </p:pic>
      <p:pic>
        <p:nvPicPr>
          <p:cNvPr id="5" name="Picture 4">
            <a:extLst>
              <a:ext uri="{FF2B5EF4-FFF2-40B4-BE49-F238E27FC236}">
                <a16:creationId xmlns:a16="http://schemas.microsoft.com/office/drawing/2014/main" id="{A540E114-A822-48E1-BEE2-D5239AF10D44}"/>
              </a:ext>
            </a:extLst>
          </p:cNvPr>
          <p:cNvPicPr>
            <a:picLocks noChangeAspect="1"/>
          </p:cNvPicPr>
          <p:nvPr/>
        </p:nvPicPr>
        <p:blipFill>
          <a:blip r:embed="rId6"/>
          <a:stretch>
            <a:fillRect/>
          </a:stretch>
        </p:blipFill>
        <p:spPr>
          <a:xfrm>
            <a:off x="4924174" y="4267599"/>
            <a:ext cx="2788767" cy="2141773"/>
          </a:xfrm>
          <a:prstGeom prst="rect">
            <a:avLst/>
          </a:prstGeom>
        </p:spPr>
      </p:pic>
    </p:spTree>
    <p:extLst>
      <p:ext uri="{BB962C8B-B14F-4D97-AF65-F5344CB8AC3E}">
        <p14:creationId xmlns:p14="http://schemas.microsoft.com/office/powerpoint/2010/main" val="3714771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D6110E2-3E1D-4A61-88AF-67E27BDC3B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5995" y="1871381"/>
            <a:ext cx="7240010" cy="4039164"/>
          </a:xfrm>
        </p:spPr>
      </p:pic>
      <p:sp>
        <p:nvSpPr>
          <p:cNvPr id="3" name="Title 2">
            <a:extLst>
              <a:ext uri="{FF2B5EF4-FFF2-40B4-BE49-F238E27FC236}">
                <a16:creationId xmlns:a16="http://schemas.microsoft.com/office/drawing/2014/main" id="{DFBAE5F6-C128-4B26-BA77-C41E6F13DF06}"/>
              </a:ext>
            </a:extLst>
          </p:cNvPr>
          <p:cNvSpPr>
            <a:spLocks noGrp="1"/>
          </p:cNvSpPr>
          <p:nvPr>
            <p:ph type="title"/>
          </p:nvPr>
        </p:nvSpPr>
        <p:spPr/>
        <p:txBody>
          <a:bodyPr/>
          <a:lstStyle/>
          <a:p>
            <a:r>
              <a:rPr lang="en-US"/>
              <a:t>What’s the culprit in computer’s performance? </a:t>
            </a:r>
          </a:p>
        </p:txBody>
      </p:sp>
    </p:spTree>
    <p:extLst>
      <p:ext uri="{BB962C8B-B14F-4D97-AF65-F5344CB8AC3E}">
        <p14:creationId xmlns:p14="http://schemas.microsoft.com/office/powerpoint/2010/main" val="2161394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4456108-5723-484D-8E85-E4516F7467CD}"/>
              </a:ext>
            </a:extLst>
          </p:cNvPr>
          <p:cNvSpPr>
            <a:spLocks noGrp="1"/>
          </p:cNvSpPr>
          <p:nvPr>
            <p:ph idx="1"/>
          </p:nvPr>
        </p:nvSpPr>
        <p:spPr/>
        <p:txBody>
          <a:bodyPr>
            <a:normAutofit/>
          </a:bodyPr>
          <a:lstStyle/>
          <a:p>
            <a:pPr marL="182880" lvl="0" indent="-182880">
              <a:lnSpc>
                <a:spcPct val="110000"/>
              </a:lnSpc>
              <a:spcBef>
                <a:spcPts val="900"/>
              </a:spcBef>
              <a:spcAft>
                <a:spcPts val="0"/>
              </a:spcAft>
              <a:buClr>
                <a:prstClr val="black">
                  <a:lumMod val="85000"/>
                  <a:lumOff val="15000"/>
                </a:prstClr>
              </a:buClr>
              <a:buSzTx/>
              <a:buFont typeface="Garamond" pitchFamily="18" charset="0"/>
              <a:buChar char="◦"/>
            </a:pPr>
            <a:r>
              <a:rPr lang="en-US" sz="1800" b="1" u="sng">
                <a:solidFill>
                  <a:prstClr val="black"/>
                </a:solidFill>
              </a:rPr>
              <a:t>Board Exam Questions patterns</a:t>
            </a:r>
            <a:endParaRPr lang="en-US" sz="1800">
              <a:solidFill>
                <a:prstClr val="black"/>
              </a:solidFill>
            </a:endParaRPr>
          </a:p>
          <a:p>
            <a:pPr marL="182880" lvl="0" indent="-182880">
              <a:lnSpc>
                <a:spcPct val="110000"/>
              </a:lnSpc>
              <a:spcBef>
                <a:spcPts val="900"/>
              </a:spcBef>
              <a:spcAft>
                <a:spcPts val="0"/>
              </a:spcAft>
              <a:buClr>
                <a:prstClr val="black">
                  <a:lumMod val="85000"/>
                  <a:lumOff val="15000"/>
                </a:prstClr>
              </a:buClr>
              <a:buSzTx/>
              <a:buFont typeface="Garamond" pitchFamily="18" charset="0"/>
              <a:buChar char="◦"/>
            </a:pPr>
            <a:r>
              <a:rPr lang="en-US" sz="1800">
                <a:solidFill>
                  <a:prstClr val="black"/>
                </a:solidFill>
              </a:rPr>
              <a:t>Total 10 questions and 8 questions to solve 10*8=80 marks</a:t>
            </a:r>
          </a:p>
          <a:p>
            <a:endParaRPr lang="en-US" sz="1800"/>
          </a:p>
          <a:p>
            <a:endParaRPr lang="en-US" sz="1800"/>
          </a:p>
          <a:p>
            <a:pPr marL="182880" lvl="0" indent="-182880">
              <a:lnSpc>
                <a:spcPct val="110000"/>
              </a:lnSpc>
              <a:spcBef>
                <a:spcPts val="900"/>
              </a:spcBef>
              <a:spcAft>
                <a:spcPts val="0"/>
              </a:spcAft>
              <a:buClr>
                <a:prstClr val="black">
                  <a:lumMod val="85000"/>
                  <a:lumOff val="15000"/>
                </a:prstClr>
              </a:buClr>
              <a:buSzTx/>
              <a:buFont typeface="Garamond" pitchFamily="18" charset="0"/>
              <a:buChar char="◦"/>
            </a:pPr>
            <a:r>
              <a:rPr lang="en-US" sz="1800" b="1" u="heavy">
                <a:solidFill>
                  <a:prstClr val="black"/>
                </a:solidFill>
              </a:rPr>
              <a:t>Students’ Work</a:t>
            </a:r>
            <a:endParaRPr lang="en-US" sz="1800">
              <a:solidFill>
                <a:prstClr val="black"/>
              </a:solidFill>
            </a:endParaRPr>
          </a:p>
          <a:p>
            <a:pPr marL="182880" lvl="0" indent="-182880">
              <a:lnSpc>
                <a:spcPct val="110000"/>
              </a:lnSpc>
              <a:spcBef>
                <a:spcPts val="900"/>
              </a:spcBef>
              <a:spcAft>
                <a:spcPts val="0"/>
              </a:spcAft>
              <a:buClr>
                <a:prstClr val="black">
                  <a:lumMod val="85000"/>
                  <a:lumOff val="15000"/>
                </a:prstClr>
              </a:buClr>
              <a:buSzTx/>
              <a:buFont typeface="Garamond" pitchFamily="18" charset="0"/>
              <a:buChar char="◦"/>
            </a:pPr>
            <a:r>
              <a:rPr lang="en-US" sz="1800">
                <a:solidFill>
                  <a:prstClr val="black"/>
                </a:solidFill>
              </a:rPr>
              <a:t>It should consist of minimum 10-12 assignments with emphasis on solving problems.</a:t>
            </a:r>
          </a:p>
          <a:p>
            <a:endParaRPr lang="en-US" sz="1800"/>
          </a:p>
        </p:txBody>
      </p:sp>
      <p:sp>
        <p:nvSpPr>
          <p:cNvPr id="3" name="Title 2">
            <a:extLst>
              <a:ext uri="{FF2B5EF4-FFF2-40B4-BE49-F238E27FC236}">
                <a16:creationId xmlns:a16="http://schemas.microsoft.com/office/drawing/2014/main" id="{39433A0E-274B-4F88-81B6-95259F1AF927}"/>
              </a:ext>
            </a:extLst>
          </p:cNvPr>
          <p:cNvSpPr>
            <a:spLocks noGrp="1"/>
          </p:cNvSpPr>
          <p:nvPr>
            <p:ph type="title"/>
          </p:nvPr>
        </p:nvSpPr>
        <p:spPr/>
        <p:txBody>
          <a:bodyPr/>
          <a:lstStyle/>
          <a:p>
            <a:r>
              <a:rPr lang="en-US"/>
              <a:t>Advanced</a:t>
            </a:r>
            <a:r>
              <a:rPr lang="en-US" b="1"/>
              <a:t> </a:t>
            </a:r>
            <a:r>
              <a:rPr lang="en-US"/>
              <a:t>Computer</a:t>
            </a:r>
            <a:r>
              <a:rPr lang="en-US" b="1"/>
              <a:t> </a:t>
            </a:r>
            <a:r>
              <a:rPr lang="en-US"/>
              <a:t>Architecture</a:t>
            </a:r>
          </a:p>
        </p:txBody>
      </p:sp>
    </p:spTree>
    <p:extLst>
      <p:ext uri="{BB962C8B-B14F-4D97-AF65-F5344CB8AC3E}">
        <p14:creationId xmlns:p14="http://schemas.microsoft.com/office/powerpoint/2010/main" val="32382120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9AAB576-990B-4A48-911C-404B123860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38234" y="1871381"/>
            <a:ext cx="4715533" cy="4039164"/>
          </a:xfrm>
        </p:spPr>
      </p:pic>
      <p:sp>
        <p:nvSpPr>
          <p:cNvPr id="3" name="Title 2">
            <a:extLst>
              <a:ext uri="{FF2B5EF4-FFF2-40B4-BE49-F238E27FC236}">
                <a16:creationId xmlns:a16="http://schemas.microsoft.com/office/drawing/2014/main" id="{E1B884F6-6761-4157-992A-64BAEC7C0F86}"/>
              </a:ext>
            </a:extLst>
          </p:cNvPr>
          <p:cNvSpPr>
            <a:spLocks noGrp="1"/>
          </p:cNvSpPr>
          <p:nvPr>
            <p:ph type="title"/>
          </p:nvPr>
        </p:nvSpPr>
        <p:spPr/>
        <p:txBody>
          <a:bodyPr/>
          <a:lstStyle/>
          <a:p>
            <a:r>
              <a:rPr lang="en-US"/>
              <a:t>Buffer</a:t>
            </a:r>
          </a:p>
        </p:txBody>
      </p:sp>
    </p:spTree>
    <p:extLst>
      <p:ext uri="{BB962C8B-B14F-4D97-AF65-F5344CB8AC3E}">
        <p14:creationId xmlns:p14="http://schemas.microsoft.com/office/powerpoint/2010/main" val="2990693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846EE7C-BC01-4511-BDFC-ED4D846276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08236" y="1885481"/>
            <a:ext cx="4324954" cy="3772426"/>
          </a:xfrm>
        </p:spPr>
      </p:pic>
      <p:sp>
        <p:nvSpPr>
          <p:cNvPr id="3" name="Title 2">
            <a:extLst>
              <a:ext uri="{FF2B5EF4-FFF2-40B4-BE49-F238E27FC236}">
                <a16:creationId xmlns:a16="http://schemas.microsoft.com/office/drawing/2014/main" id="{9438D333-BA1D-457B-90C5-1EA99BD98E9D}"/>
              </a:ext>
            </a:extLst>
          </p:cNvPr>
          <p:cNvSpPr>
            <a:spLocks noGrp="1"/>
          </p:cNvSpPr>
          <p:nvPr>
            <p:ph type="title"/>
          </p:nvPr>
        </p:nvSpPr>
        <p:spPr/>
        <p:txBody>
          <a:bodyPr/>
          <a:lstStyle/>
          <a:p>
            <a:r>
              <a:rPr lang="en-US"/>
              <a:t>Inverter</a:t>
            </a:r>
          </a:p>
        </p:txBody>
      </p:sp>
    </p:spTree>
    <p:extLst>
      <p:ext uri="{BB962C8B-B14F-4D97-AF65-F5344CB8AC3E}">
        <p14:creationId xmlns:p14="http://schemas.microsoft.com/office/powerpoint/2010/main" val="2541933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EBC2A96-DDA1-4694-B767-352BD85CC8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6716" y="2004178"/>
            <a:ext cx="3000794" cy="3057952"/>
          </a:xfrm>
        </p:spPr>
      </p:pic>
      <p:sp>
        <p:nvSpPr>
          <p:cNvPr id="3" name="Title 2">
            <a:extLst>
              <a:ext uri="{FF2B5EF4-FFF2-40B4-BE49-F238E27FC236}">
                <a16:creationId xmlns:a16="http://schemas.microsoft.com/office/drawing/2014/main" id="{4CE029E8-1AE2-4244-BB50-2867E5E57376}"/>
              </a:ext>
            </a:extLst>
          </p:cNvPr>
          <p:cNvSpPr>
            <a:spLocks noGrp="1"/>
          </p:cNvSpPr>
          <p:nvPr>
            <p:ph type="title"/>
          </p:nvPr>
        </p:nvSpPr>
        <p:spPr/>
        <p:txBody>
          <a:bodyPr/>
          <a:lstStyle/>
          <a:p>
            <a:r>
              <a:rPr lang="en-US"/>
              <a:t>NAND gate</a:t>
            </a:r>
          </a:p>
        </p:txBody>
      </p:sp>
      <p:pic>
        <p:nvPicPr>
          <p:cNvPr id="7" name="Picture 6">
            <a:extLst>
              <a:ext uri="{FF2B5EF4-FFF2-40B4-BE49-F238E27FC236}">
                <a16:creationId xmlns:a16="http://schemas.microsoft.com/office/drawing/2014/main" id="{76973E81-2EBC-4C8E-80EA-4A1D459207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5843" y="2117845"/>
            <a:ext cx="3289441" cy="2944285"/>
          </a:xfrm>
          <a:prstGeom prst="rect">
            <a:avLst/>
          </a:prstGeom>
        </p:spPr>
      </p:pic>
    </p:spTree>
    <p:extLst>
      <p:ext uri="{BB962C8B-B14F-4D97-AF65-F5344CB8AC3E}">
        <p14:creationId xmlns:p14="http://schemas.microsoft.com/office/powerpoint/2010/main" val="3220743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2B7469-DCC2-443A-BF9E-3D4889831A2D}"/>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5D79ED96-1FCE-41C7-9E91-04D25C1AF1F6}"/>
              </a:ext>
            </a:extLst>
          </p:cNvPr>
          <p:cNvSpPr>
            <a:spLocks noGrp="1"/>
          </p:cNvSpPr>
          <p:nvPr>
            <p:ph type="title"/>
          </p:nvPr>
        </p:nvSpPr>
        <p:spPr/>
        <p:txBody>
          <a:bodyPr/>
          <a:lstStyle/>
          <a:p>
            <a:r>
              <a:rPr lang="en-US"/>
              <a:t>NOR gate</a:t>
            </a:r>
          </a:p>
        </p:txBody>
      </p:sp>
    </p:spTree>
    <p:extLst>
      <p:ext uri="{BB962C8B-B14F-4D97-AF65-F5344CB8AC3E}">
        <p14:creationId xmlns:p14="http://schemas.microsoft.com/office/powerpoint/2010/main" val="9787867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9CE29C-F777-450C-B5E3-4D465EFF1C1F}"/>
              </a:ext>
            </a:extLst>
          </p:cNvPr>
          <p:cNvSpPr>
            <a:spLocks noGrp="1"/>
          </p:cNvSpPr>
          <p:nvPr>
            <p:ph type="title"/>
          </p:nvPr>
        </p:nvSpPr>
        <p:spPr/>
        <p:txBody>
          <a:bodyPr>
            <a:normAutofit/>
          </a:bodyPr>
          <a:lstStyle/>
          <a:p>
            <a:r>
              <a:rPr lang="en-US"/>
              <a:t>What is Moore’s Law?</a:t>
            </a:r>
          </a:p>
        </p:txBody>
      </p:sp>
      <p:sp>
        <p:nvSpPr>
          <p:cNvPr id="10" name="Content Placeholder 9">
            <a:extLst>
              <a:ext uri="{FF2B5EF4-FFF2-40B4-BE49-F238E27FC236}">
                <a16:creationId xmlns:a16="http://schemas.microsoft.com/office/drawing/2014/main" id="{72E17780-D1F0-43ED-94B5-E5EB9009154A}"/>
              </a:ext>
            </a:extLst>
          </p:cNvPr>
          <p:cNvSpPr>
            <a:spLocks noGrp="1"/>
          </p:cNvSpPr>
          <p:nvPr>
            <p:ph idx="1"/>
          </p:nvPr>
        </p:nvSpPr>
        <p:spPr>
          <a:xfrm>
            <a:off x="511671" y="1604211"/>
            <a:ext cx="3185688" cy="3882189"/>
          </a:xfrm>
        </p:spPr>
        <p:txBody>
          <a:bodyPr>
            <a:normAutofit/>
          </a:bodyPr>
          <a:lstStyle/>
          <a:p>
            <a:r>
              <a:rPr lang="en-US" sz="2400"/>
              <a:t>In 1965, Intel’s Gordon Moore predicted that the number of transistors that can be integrated on single chip would double about every two years.</a:t>
            </a:r>
          </a:p>
        </p:txBody>
      </p:sp>
      <p:pic>
        <p:nvPicPr>
          <p:cNvPr id="11" name="Picture 10">
            <a:extLst>
              <a:ext uri="{FF2B5EF4-FFF2-40B4-BE49-F238E27FC236}">
                <a16:creationId xmlns:a16="http://schemas.microsoft.com/office/drawing/2014/main" id="{57E62DA3-E51F-4ABE-96A9-59F0EA1E5603}"/>
              </a:ext>
            </a:extLst>
          </p:cNvPr>
          <p:cNvPicPr>
            <a:picLocks noChangeAspect="1"/>
          </p:cNvPicPr>
          <p:nvPr/>
        </p:nvPicPr>
        <p:blipFill>
          <a:blip r:embed="rId2"/>
          <a:stretch>
            <a:fillRect/>
          </a:stretch>
        </p:blipFill>
        <p:spPr>
          <a:xfrm>
            <a:off x="3751189" y="1318592"/>
            <a:ext cx="8096250" cy="5419725"/>
          </a:xfrm>
          <a:prstGeom prst="rect">
            <a:avLst/>
          </a:prstGeom>
        </p:spPr>
      </p:pic>
    </p:spTree>
    <p:extLst>
      <p:ext uri="{BB962C8B-B14F-4D97-AF65-F5344CB8AC3E}">
        <p14:creationId xmlns:p14="http://schemas.microsoft.com/office/powerpoint/2010/main" val="31247017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9EF533-1C4E-4C4D-B675-91E0E5E58ACB}"/>
              </a:ext>
            </a:extLst>
          </p:cNvPr>
          <p:cNvSpPr>
            <a:spLocks noGrp="1"/>
          </p:cNvSpPr>
          <p:nvPr>
            <p:ph idx="1"/>
          </p:nvPr>
        </p:nvSpPr>
        <p:spPr>
          <a:xfrm>
            <a:off x="604434" y="4369235"/>
            <a:ext cx="10983131" cy="2040137"/>
          </a:xfrm>
        </p:spPr>
        <p:txBody>
          <a:bodyPr>
            <a:normAutofit/>
          </a:bodyPr>
          <a:lstStyle/>
          <a:p>
            <a:r>
              <a:rPr lang="en-US" sz="2000"/>
              <a:t>• Fun facts about 45nm transistors </a:t>
            </a:r>
          </a:p>
          <a:p>
            <a:pPr lvl="1"/>
            <a:r>
              <a:rPr lang="en-US" sz="2000"/>
              <a:t>– 30 million can fit on the head of a pin – You could fit more than 2,000 across the width of a human hair</a:t>
            </a:r>
          </a:p>
          <a:p>
            <a:pPr lvl="1"/>
            <a:r>
              <a:rPr lang="en-US" sz="2000"/>
              <a:t> – If car prices had fallen at the same rate as the price of a single transistor has since 1968, a new car today would cost about 1 cent</a:t>
            </a:r>
          </a:p>
        </p:txBody>
      </p:sp>
      <p:sp>
        <p:nvSpPr>
          <p:cNvPr id="3" name="Title 2">
            <a:extLst>
              <a:ext uri="{FF2B5EF4-FFF2-40B4-BE49-F238E27FC236}">
                <a16:creationId xmlns:a16="http://schemas.microsoft.com/office/drawing/2014/main" id="{6F71C730-BFF0-49B4-B406-BB00A2E1BAD9}"/>
              </a:ext>
            </a:extLst>
          </p:cNvPr>
          <p:cNvSpPr>
            <a:spLocks noGrp="1"/>
          </p:cNvSpPr>
          <p:nvPr>
            <p:ph type="title"/>
          </p:nvPr>
        </p:nvSpPr>
        <p:spPr/>
        <p:txBody>
          <a:bodyPr/>
          <a:lstStyle/>
          <a:p>
            <a:r>
              <a:rPr lang="en-US"/>
              <a:t>Technology Scaling Road Map (ITRS)</a:t>
            </a:r>
          </a:p>
        </p:txBody>
      </p:sp>
      <p:pic>
        <p:nvPicPr>
          <p:cNvPr id="5" name="Picture 4">
            <a:extLst>
              <a:ext uri="{FF2B5EF4-FFF2-40B4-BE49-F238E27FC236}">
                <a16:creationId xmlns:a16="http://schemas.microsoft.com/office/drawing/2014/main" id="{B6CC6925-F73D-49F7-9356-BF854A33B1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4076" y="1671835"/>
            <a:ext cx="8903848" cy="2198481"/>
          </a:xfrm>
          <a:prstGeom prst="rect">
            <a:avLst/>
          </a:prstGeom>
        </p:spPr>
      </p:pic>
    </p:spTree>
    <p:extLst>
      <p:ext uri="{BB962C8B-B14F-4D97-AF65-F5344CB8AC3E}">
        <p14:creationId xmlns:p14="http://schemas.microsoft.com/office/powerpoint/2010/main" val="8185832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639955-8E97-4142-839D-1A12E7D32A6D}"/>
              </a:ext>
            </a:extLst>
          </p:cNvPr>
          <p:cNvSpPr>
            <a:spLocks noGrp="1"/>
          </p:cNvSpPr>
          <p:nvPr>
            <p:ph idx="1"/>
          </p:nvPr>
        </p:nvSpPr>
        <p:spPr/>
        <p:txBody>
          <a:bodyPr>
            <a:normAutofit/>
          </a:bodyPr>
          <a:lstStyle/>
          <a:p>
            <a:r>
              <a:rPr lang="en-US" sz="2000"/>
              <a:t>Transistors per inch square</a:t>
            </a:r>
          </a:p>
          <a:p>
            <a:pPr lvl="1"/>
            <a:r>
              <a:rPr lang="en-US" sz="2000"/>
              <a:t> – Twice as many after ~1.5-2 years</a:t>
            </a:r>
          </a:p>
          <a:p>
            <a:pPr>
              <a:buNone/>
            </a:pPr>
            <a:r>
              <a:rPr lang="en-US" sz="2000"/>
              <a:t> Related trends </a:t>
            </a:r>
          </a:p>
          <a:p>
            <a:pPr>
              <a:buNone/>
            </a:pPr>
            <a:r>
              <a:rPr lang="en-US" sz="2000"/>
              <a:t>	– Memory capacity </a:t>
            </a:r>
          </a:p>
          <a:p>
            <a:pPr>
              <a:buNone/>
            </a:pPr>
            <a:r>
              <a:rPr lang="en-US" sz="2000"/>
              <a:t>	Twice as much in &lt; 2 years</a:t>
            </a:r>
          </a:p>
          <a:p>
            <a:pPr>
              <a:buNone/>
            </a:pPr>
            <a:r>
              <a:rPr lang="en-US" sz="2000"/>
              <a:t>	– Processor performance</a:t>
            </a:r>
          </a:p>
          <a:p>
            <a:pPr>
              <a:buNone/>
            </a:pPr>
            <a:r>
              <a:rPr lang="en-US" sz="2000"/>
              <a:t>	Twice as fast after ~18 months </a:t>
            </a:r>
          </a:p>
        </p:txBody>
      </p:sp>
      <p:sp>
        <p:nvSpPr>
          <p:cNvPr id="3" name="Title 2">
            <a:extLst>
              <a:ext uri="{FF2B5EF4-FFF2-40B4-BE49-F238E27FC236}">
                <a16:creationId xmlns:a16="http://schemas.microsoft.com/office/drawing/2014/main" id="{FC52A354-2BD5-4BF8-A8DC-EE8191EC42C7}"/>
              </a:ext>
            </a:extLst>
          </p:cNvPr>
          <p:cNvSpPr>
            <a:spLocks noGrp="1"/>
          </p:cNvSpPr>
          <p:nvPr>
            <p:ph type="title"/>
          </p:nvPr>
        </p:nvSpPr>
        <p:spPr/>
        <p:txBody>
          <a:bodyPr/>
          <a:lstStyle/>
          <a:p>
            <a:r>
              <a:rPr lang="en-US"/>
              <a:t>What’s the other implication of Moore’s Law (1965)?</a:t>
            </a:r>
          </a:p>
        </p:txBody>
      </p:sp>
    </p:spTree>
    <p:extLst>
      <p:ext uri="{BB962C8B-B14F-4D97-AF65-F5344CB8AC3E}">
        <p14:creationId xmlns:p14="http://schemas.microsoft.com/office/powerpoint/2010/main" val="25672109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DE204A6-235C-42EA-9476-4C9B36C228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59594" y="1604963"/>
            <a:ext cx="6472813" cy="4572000"/>
          </a:xfrm>
        </p:spPr>
      </p:pic>
      <p:sp>
        <p:nvSpPr>
          <p:cNvPr id="3" name="Title 2">
            <a:extLst>
              <a:ext uri="{FF2B5EF4-FFF2-40B4-BE49-F238E27FC236}">
                <a16:creationId xmlns:a16="http://schemas.microsoft.com/office/drawing/2014/main" id="{F681F027-FF04-4E63-9B92-40AABAEE48F2}"/>
              </a:ext>
            </a:extLst>
          </p:cNvPr>
          <p:cNvSpPr>
            <a:spLocks noGrp="1"/>
          </p:cNvSpPr>
          <p:nvPr>
            <p:ph type="title"/>
          </p:nvPr>
        </p:nvSpPr>
        <p:spPr/>
        <p:txBody>
          <a:bodyPr/>
          <a:lstStyle/>
          <a:p>
            <a:r>
              <a:rPr lang="en-US"/>
              <a:t>Another Example of Moore’s Law Impact</a:t>
            </a:r>
          </a:p>
        </p:txBody>
      </p:sp>
    </p:spTree>
    <p:extLst>
      <p:ext uri="{BB962C8B-B14F-4D97-AF65-F5344CB8AC3E}">
        <p14:creationId xmlns:p14="http://schemas.microsoft.com/office/powerpoint/2010/main" val="1127680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5F74BA2-3B82-4A01-AAA2-862898BB4A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3947" y="1723787"/>
            <a:ext cx="4105848" cy="3410426"/>
          </a:xfrm>
        </p:spPr>
      </p:pic>
      <p:sp>
        <p:nvSpPr>
          <p:cNvPr id="3" name="Title 2">
            <a:extLst>
              <a:ext uri="{FF2B5EF4-FFF2-40B4-BE49-F238E27FC236}">
                <a16:creationId xmlns:a16="http://schemas.microsoft.com/office/drawing/2014/main" id="{DCB1E557-CCFF-4A2F-A2B4-3C3817DF385D}"/>
              </a:ext>
            </a:extLst>
          </p:cNvPr>
          <p:cNvSpPr>
            <a:spLocks noGrp="1"/>
          </p:cNvSpPr>
          <p:nvPr>
            <p:ph type="title"/>
          </p:nvPr>
        </p:nvSpPr>
        <p:spPr/>
        <p:txBody>
          <a:bodyPr/>
          <a:lstStyle/>
          <a:p>
            <a:r>
              <a:rPr lang="en-US"/>
              <a:t>But What Happened to Clock Rates and Why?</a:t>
            </a:r>
          </a:p>
        </p:txBody>
      </p:sp>
      <p:pic>
        <p:nvPicPr>
          <p:cNvPr id="7" name="Picture 6">
            <a:extLst>
              <a:ext uri="{FF2B5EF4-FFF2-40B4-BE49-F238E27FC236}">
                <a16:creationId xmlns:a16="http://schemas.microsoft.com/office/drawing/2014/main" id="{F4A922EE-4048-47B3-9628-6630790702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5437" y="1723787"/>
            <a:ext cx="4680265" cy="3410426"/>
          </a:xfrm>
          <a:prstGeom prst="rect">
            <a:avLst/>
          </a:prstGeom>
        </p:spPr>
      </p:pic>
      <p:sp>
        <p:nvSpPr>
          <p:cNvPr id="8" name="TextBox 7">
            <a:extLst>
              <a:ext uri="{FF2B5EF4-FFF2-40B4-BE49-F238E27FC236}">
                <a16:creationId xmlns:a16="http://schemas.microsoft.com/office/drawing/2014/main" id="{8B454003-AC63-40B0-BCD2-6084B96620E4}"/>
              </a:ext>
            </a:extLst>
          </p:cNvPr>
          <p:cNvSpPr txBox="1"/>
          <p:nvPr/>
        </p:nvSpPr>
        <p:spPr>
          <a:xfrm>
            <a:off x="1086678" y="5539409"/>
            <a:ext cx="3498574" cy="463826"/>
          </a:xfrm>
          <a:prstGeom prst="rect">
            <a:avLst/>
          </a:prstGeom>
        </p:spPr>
        <p:txBody>
          <a:bodyPr vert="horz" wrap="square" lIns="91440" tIns="45720" rIns="91440" bIns="45720" rtlCol="0">
            <a:noAutofit/>
          </a:bodyPr>
          <a:lstStyle/>
          <a:p>
            <a:pPr>
              <a:lnSpc>
                <a:spcPts val="1800"/>
              </a:lnSpc>
              <a:spcAft>
                <a:spcPts val="600"/>
              </a:spcAft>
            </a:pPr>
            <a:r>
              <a:rPr lang="en-US" sz="1600"/>
              <a:t>Clock rates hit a “power wall”</a:t>
            </a:r>
            <a:endParaRPr lang="en-US" sz="160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365804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506C23-4725-4811-AE9A-20EA6500B086}"/>
              </a:ext>
            </a:extLst>
          </p:cNvPr>
          <p:cNvSpPr>
            <a:spLocks noGrp="1"/>
          </p:cNvSpPr>
          <p:nvPr>
            <p:ph idx="1"/>
          </p:nvPr>
        </p:nvSpPr>
        <p:spPr/>
        <p:txBody>
          <a:bodyPr>
            <a:normAutofit/>
          </a:bodyPr>
          <a:lstStyle/>
          <a:p>
            <a:r>
              <a:rPr lang="en-US" sz="4000"/>
              <a:t>“For the P6, success criteria included performance above a certain level and failure criteria included power dissipation above some threshold.” </a:t>
            </a:r>
          </a:p>
          <a:p>
            <a:endParaRPr lang="en-US" sz="4000"/>
          </a:p>
          <a:p>
            <a:r>
              <a:rPr lang="en-US" sz="4000"/>
              <a:t>Bob Colwell, Pentium Chronicles</a:t>
            </a:r>
          </a:p>
        </p:txBody>
      </p:sp>
      <p:sp>
        <p:nvSpPr>
          <p:cNvPr id="3" name="Title 2">
            <a:extLst>
              <a:ext uri="{FF2B5EF4-FFF2-40B4-BE49-F238E27FC236}">
                <a16:creationId xmlns:a16="http://schemas.microsoft.com/office/drawing/2014/main" id="{EDBA68DE-E8F6-469C-A74F-CAC4DCB0BE85}"/>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297012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FA180C-6752-4144-829A-C630CA163C89}"/>
              </a:ext>
            </a:extLst>
          </p:cNvPr>
          <p:cNvSpPr>
            <a:spLocks noGrp="1"/>
          </p:cNvSpPr>
          <p:nvPr>
            <p:ph idx="1"/>
          </p:nvPr>
        </p:nvSpPr>
        <p:spPr/>
        <p:txBody>
          <a:bodyPr/>
          <a:lstStyle/>
          <a:p>
            <a:pPr marL="182880" lvl="0" indent="-182880">
              <a:lnSpc>
                <a:spcPct val="110000"/>
              </a:lnSpc>
              <a:spcBef>
                <a:spcPts val="900"/>
              </a:spcBef>
              <a:spcAft>
                <a:spcPts val="0"/>
              </a:spcAft>
              <a:buClr>
                <a:prstClr val="black">
                  <a:lumMod val="85000"/>
                  <a:lumOff val="15000"/>
                </a:prstClr>
              </a:buClr>
              <a:buSzTx/>
              <a:buFont typeface="Garamond" pitchFamily="18" charset="0"/>
              <a:buChar char="◦"/>
            </a:pPr>
            <a:r>
              <a:rPr lang="en-US" sz="1800">
                <a:solidFill>
                  <a:prstClr val="black"/>
                </a:solidFill>
              </a:rPr>
              <a:t>Advanced computer architecture – Kai Hwang (MGH).</a:t>
            </a:r>
          </a:p>
          <a:p>
            <a:pPr marL="182880" lvl="0" indent="-182880">
              <a:lnSpc>
                <a:spcPct val="110000"/>
              </a:lnSpc>
              <a:spcBef>
                <a:spcPts val="900"/>
              </a:spcBef>
              <a:spcAft>
                <a:spcPts val="0"/>
              </a:spcAft>
              <a:buClr>
                <a:prstClr val="black">
                  <a:lumMod val="85000"/>
                  <a:lumOff val="15000"/>
                </a:prstClr>
              </a:buClr>
              <a:buSzTx/>
              <a:buFont typeface="Garamond" pitchFamily="18" charset="0"/>
              <a:buChar char="◦"/>
            </a:pPr>
            <a:r>
              <a:rPr lang="en-US" sz="1800">
                <a:solidFill>
                  <a:prstClr val="black"/>
                </a:solidFill>
              </a:rPr>
              <a:t>Computer Architecture and Parallel Processing – Kai Hwang And Briggs (MGH).</a:t>
            </a:r>
          </a:p>
          <a:p>
            <a:pPr marL="182880" lvl="0" indent="-182880">
              <a:lnSpc>
                <a:spcPct val="110000"/>
              </a:lnSpc>
              <a:spcBef>
                <a:spcPts val="900"/>
              </a:spcBef>
              <a:spcAft>
                <a:spcPts val="0"/>
              </a:spcAft>
              <a:buClr>
                <a:prstClr val="black">
                  <a:lumMod val="85000"/>
                  <a:lumOff val="15000"/>
                </a:prstClr>
              </a:buClr>
              <a:buSzTx/>
              <a:buFont typeface="Garamond" pitchFamily="18" charset="0"/>
              <a:buChar char="◦"/>
            </a:pPr>
            <a:r>
              <a:rPr lang="en-US" sz="1800">
                <a:solidFill>
                  <a:prstClr val="black"/>
                </a:solidFill>
              </a:rPr>
              <a:t>Advanced  computer  Architecture  –  </a:t>
            </a:r>
            <a:r>
              <a:rPr lang="en-US" sz="1800" err="1">
                <a:solidFill>
                  <a:prstClr val="black"/>
                </a:solidFill>
              </a:rPr>
              <a:t>Dezso</a:t>
            </a:r>
            <a:r>
              <a:rPr lang="en-US" sz="1800">
                <a:solidFill>
                  <a:prstClr val="black"/>
                </a:solidFill>
              </a:rPr>
              <a:t>  </a:t>
            </a:r>
            <a:r>
              <a:rPr lang="en-US" sz="1800" err="1">
                <a:solidFill>
                  <a:prstClr val="black"/>
                </a:solidFill>
              </a:rPr>
              <a:t>Sima</a:t>
            </a:r>
            <a:r>
              <a:rPr lang="en-US" sz="1800">
                <a:solidFill>
                  <a:prstClr val="black"/>
                </a:solidFill>
              </a:rPr>
              <a:t>,  Terence  Fountain  &amp;  Peter  </a:t>
            </a:r>
            <a:r>
              <a:rPr lang="en-US" sz="1800" err="1">
                <a:solidFill>
                  <a:prstClr val="black"/>
                </a:solidFill>
              </a:rPr>
              <a:t>Kacsuk</a:t>
            </a:r>
            <a:r>
              <a:rPr lang="en-US" sz="1800">
                <a:solidFill>
                  <a:prstClr val="black"/>
                </a:solidFill>
              </a:rPr>
              <a:t> (Pearson Education)</a:t>
            </a:r>
          </a:p>
          <a:p>
            <a:pPr marL="182880" lvl="0" indent="-182880">
              <a:lnSpc>
                <a:spcPct val="110000"/>
              </a:lnSpc>
              <a:spcBef>
                <a:spcPts val="900"/>
              </a:spcBef>
              <a:spcAft>
                <a:spcPts val="0"/>
              </a:spcAft>
              <a:buClr>
                <a:prstClr val="black">
                  <a:lumMod val="85000"/>
                  <a:lumOff val="15000"/>
                </a:prstClr>
              </a:buClr>
              <a:buSzTx/>
              <a:buFont typeface="Garamond" pitchFamily="18" charset="0"/>
              <a:buChar char="◦"/>
            </a:pPr>
            <a:r>
              <a:rPr lang="en-US" sz="1800">
                <a:solidFill>
                  <a:prstClr val="black"/>
                </a:solidFill>
              </a:rPr>
              <a:t>Parallel  Programming  Techniques  &amp; Applications  using  Networked  </a:t>
            </a:r>
            <a:r>
              <a:rPr lang="en-US" sz="1800" err="1">
                <a:solidFill>
                  <a:prstClr val="black"/>
                </a:solidFill>
              </a:rPr>
              <a:t>Worksataions</a:t>
            </a:r>
            <a:r>
              <a:rPr lang="en-US" sz="1800">
                <a:solidFill>
                  <a:prstClr val="black"/>
                </a:solidFill>
              </a:rPr>
              <a:t>  &amp; Parallel   Computers-Barry   Wilkinson   &amp;   Michael   Allen–Second   Edition   (Pearson Education).</a:t>
            </a:r>
          </a:p>
          <a:p>
            <a:pPr marL="182880" lvl="0" indent="-182880">
              <a:lnSpc>
                <a:spcPct val="110000"/>
              </a:lnSpc>
              <a:spcBef>
                <a:spcPts val="900"/>
              </a:spcBef>
              <a:spcAft>
                <a:spcPts val="0"/>
              </a:spcAft>
              <a:buClr>
                <a:prstClr val="black">
                  <a:lumMod val="85000"/>
                  <a:lumOff val="15000"/>
                </a:prstClr>
              </a:buClr>
              <a:buSzTx/>
              <a:buFont typeface="Garamond" pitchFamily="18" charset="0"/>
              <a:buChar char="◦"/>
            </a:pPr>
            <a:r>
              <a:rPr lang="en-US" sz="1800">
                <a:solidFill>
                  <a:prstClr val="black"/>
                </a:solidFill>
              </a:rPr>
              <a:t>Introduction  to Parallel  Processing  – M. Sasikumar,  D.  </a:t>
            </a:r>
            <a:r>
              <a:rPr lang="en-US" sz="1800" err="1">
                <a:solidFill>
                  <a:prstClr val="black"/>
                </a:solidFill>
              </a:rPr>
              <a:t>Shikare</a:t>
            </a:r>
            <a:r>
              <a:rPr lang="en-US" sz="1800">
                <a:solidFill>
                  <a:prstClr val="black"/>
                </a:solidFill>
              </a:rPr>
              <a:t>  &amp;  P. Ravi  Prakash (PHI).</a:t>
            </a:r>
          </a:p>
          <a:p>
            <a:pPr marL="182880" lvl="0" indent="-182880">
              <a:lnSpc>
                <a:spcPct val="110000"/>
              </a:lnSpc>
              <a:spcBef>
                <a:spcPts val="900"/>
              </a:spcBef>
              <a:spcAft>
                <a:spcPts val="0"/>
              </a:spcAft>
              <a:buClr>
                <a:prstClr val="black">
                  <a:lumMod val="85000"/>
                  <a:lumOff val="15000"/>
                </a:prstClr>
              </a:buClr>
              <a:buSzTx/>
              <a:buFont typeface="Garamond" pitchFamily="18" charset="0"/>
              <a:buChar char="◦"/>
            </a:pPr>
            <a:r>
              <a:rPr lang="en-US" sz="1800">
                <a:solidFill>
                  <a:prstClr val="black"/>
                </a:solidFill>
              </a:rPr>
              <a:t>Internet for Open MP, </a:t>
            </a:r>
            <a:r>
              <a:rPr lang="en-US" sz="1800" err="1">
                <a:solidFill>
                  <a:prstClr val="black"/>
                </a:solidFill>
              </a:rPr>
              <a:t>Hadup</a:t>
            </a:r>
            <a:r>
              <a:rPr lang="en-US" sz="1800">
                <a:solidFill>
                  <a:prstClr val="black"/>
                </a:solidFill>
              </a:rPr>
              <a:t> and others.</a:t>
            </a:r>
          </a:p>
          <a:p>
            <a:pPr marL="182880" lvl="0" indent="-182880">
              <a:lnSpc>
                <a:spcPct val="110000"/>
              </a:lnSpc>
              <a:spcBef>
                <a:spcPts val="900"/>
              </a:spcBef>
              <a:spcAft>
                <a:spcPts val="0"/>
              </a:spcAft>
              <a:buClr>
                <a:prstClr val="black">
                  <a:lumMod val="85000"/>
                  <a:lumOff val="15000"/>
                </a:prstClr>
              </a:buClr>
              <a:buSzTx/>
              <a:buFont typeface="Garamond" pitchFamily="18" charset="0"/>
              <a:buChar char="◦"/>
            </a:pPr>
            <a:endParaRPr lang="en-US" sz="1800">
              <a:solidFill>
                <a:prstClr val="black"/>
              </a:solidFill>
            </a:endParaRPr>
          </a:p>
          <a:p>
            <a:endParaRPr lang="en-US"/>
          </a:p>
        </p:txBody>
      </p:sp>
      <p:sp>
        <p:nvSpPr>
          <p:cNvPr id="3" name="Title 2">
            <a:extLst>
              <a:ext uri="{FF2B5EF4-FFF2-40B4-BE49-F238E27FC236}">
                <a16:creationId xmlns:a16="http://schemas.microsoft.com/office/drawing/2014/main" id="{E9371F9E-CDCE-4CF7-8204-A9B14C6A98B1}"/>
              </a:ext>
            </a:extLst>
          </p:cNvPr>
          <p:cNvSpPr>
            <a:spLocks noGrp="1"/>
          </p:cNvSpPr>
          <p:nvPr>
            <p:ph type="title"/>
          </p:nvPr>
        </p:nvSpPr>
        <p:spPr/>
        <p:txBody>
          <a:bodyPr>
            <a:normAutofit fontScale="90000"/>
          </a:bodyPr>
          <a:lstStyle/>
          <a:p>
            <a:r>
              <a:rPr lang="en-US"/>
              <a:t>Reference</a:t>
            </a:r>
            <a:r>
              <a:rPr lang="en-US" b="1"/>
              <a:t> </a:t>
            </a:r>
            <a:r>
              <a:rPr lang="en-US"/>
              <a:t>Books</a:t>
            </a:r>
            <a:r>
              <a:rPr lang="en-US" b="1"/>
              <a:t> :</a:t>
            </a:r>
            <a:r>
              <a:rPr lang="en-US"/>
              <a:t/>
            </a:r>
            <a:br>
              <a:rPr lang="en-US"/>
            </a:br>
            <a:endParaRPr lang="en-US"/>
          </a:p>
        </p:txBody>
      </p:sp>
    </p:spTree>
    <p:extLst>
      <p:ext uri="{BB962C8B-B14F-4D97-AF65-F5344CB8AC3E}">
        <p14:creationId xmlns:p14="http://schemas.microsoft.com/office/powerpoint/2010/main" val="5376541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E054AB-4795-4DB1-9297-5A7C998303B2}"/>
              </a:ext>
            </a:extLst>
          </p:cNvPr>
          <p:cNvSpPr>
            <a:spLocks noGrp="1"/>
          </p:cNvSpPr>
          <p:nvPr>
            <p:ph idx="1"/>
          </p:nvPr>
        </p:nvSpPr>
        <p:spPr>
          <a:xfrm>
            <a:off x="643853" y="2716695"/>
            <a:ext cx="10983131" cy="3128963"/>
          </a:xfrm>
        </p:spPr>
        <p:txBody>
          <a:bodyPr/>
          <a:lstStyle/>
          <a:p>
            <a:r>
              <a:rPr lang="en-US" sz="2000"/>
              <a:t>1. Instruction set architecture (ISA) </a:t>
            </a:r>
          </a:p>
          <a:p>
            <a:r>
              <a:rPr lang="en-US" sz="1600"/>
              <a:t>– interface between HW and SW </a:t>
            </a:r>
          </a:p>
          <a:p>
            <a:r>
              <a:rPr lang="en-US" sz="1600"/>
              <a:t>– different ISAs may be more/less effective for different target application areas </a:t>
            </a:r>
          </a:p>
          <a:p>
            <a:r>
              <a:rPr lang="en-US" sz="2000"/>
              <a:t>2. Microarchitecture </a:t>
            </a:r>
          </a:p>
          <a:p>
            <a:r>
              <a:rPr lang="en-US" sz="1600"/>
              <a:t>– Techniques below the ISA level (transparent)</a:t>
            </a:r>
          </a:p>
          <a:p>
            <a:r>
              <a:rPr lang="en-US" sz="1600"/>
              <a:t> – ex. pipelining, caching, branch prediction, superscalar, dynamic scheduling, clock-gating, …</a:t>
            </a:r>
          </a:p>
        </p:txBody>
      </p:sp>
      <p:sp>
        <p:nvSpPr>
          <p:cNvPr id="3" name="Title 2">
            <a:extLst>
              <a:ext uri="{FF2B5EF4-FFF2-40B4-BE49-F238E27FC236}">
                <a16:creationId xmlns:a16="http://schemas.microsoft.com/office/drawing/2014/main" id="{88AE4CC4-87B4-4B22-8C46-AC5939D68A27}"/>
              </a:ext>
            </a:extLst>
          </p:cNvPr>
          <p:cNvSpPr>
            <a:spLocks noGrp="1"/>
          </p:cNvSpPr>
          <p:nvPr>
            <p:ph type="title"/>
          </p:nvPr>
        </p:nvSpPr>
        <p:spPr/>
        <p:txBody>
          <a:bodyPr/>
          <a:lstStyle/>
          <a:p>
            <a:r>
              <a:rPr lang="en-US"/>
              <a:t>How to use 1B (or more) transistors?</a:t>
            </a:r>
          </a:p>
        </p:txBody>
      </p:sp>
      <p:pic>
        <p:nvPicPr>
          <p:cNvPr id="5" name="Picture 4">
            <a:extLst>
              <a:ext uri="{FF2B5EF4-FFF2-40B4-BE49-F238E27FC236}">
                <a16:creationId xmlns:a16="http://schemas.microsoft.com/office/drawing/2014/main" id="{F658A617-ED57-4B51-9744-6882B7EA45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433" y="1855458"/>
            <a:ext cx="4934639" cy="533474"/>
          </a:xfrm>
          <a:prstGeom prst="rect">
            <a:avLst/>
          </a:prstGeom>
        </p:spPr>
      </p:pic>
    </p:spTree>
    <p:extLst>
      <p:ext uri="{BB962C8B-B14F-4D97-AF65-F5344CB8AC3E}">
        <p14:creationId xmlns:p14="http://schemas.microsoft.com/office/powerpoint/2010/main" val="14210804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7DB8EF8-FB93-4DCD-B978-ED05B64760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6278" y="1306497"/>
            <a:ext cx="8426391" cy="5102875"/>
          </a:xfrm>
        </p:spPr>
      </p:pic>
      <p:sp>
        <p:nvSpPr>
          <p:cNvPr id="3" name="Title 2">
            <a:extLst>
              <a:ext uri="{FF2B5EF4-FFF2-40B4-BE49-F238E27FC236}">
                <a16:creationId xmlns:a16="http://schemas.microsoft.com/office/drawing/2014/main" id="{772C3BF7-4879-4FD4-986F-35088AA84E69}"/>
              </a:ext>
            </a:extLst>
          </p:cNvPr>
          <p:cNvSpPr>
            <a:spLocks noGrp="1"/>
          </p:cNvSpPr>
          <p:nvPr>
            <p:ph type="title"/>
          </p:nvPr>
        </p:nvSpPr>
        <p:spPr/>
        <p:txBody>
          <a:bodyPr/>
          <a:lstStyle/>
          <a:p>
            <a:r>
              <a:rPr lang="en-US"/>
              <a:t>Performance Trend</a:t>
            </a:r>
          </a:p>
        </p:txBody>
      </p:sp>
    </p:spTree>
    <p:extLst>
      <p:ext uri="{BB962C8B-B14F-4D97-AF65-F5344CB8AC3E}">
        <p14:creationId xmlns:p14="http://schemas.microsoft.com/office/powerpoint/2010/main" val="2261723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7E76418-E263-408C-945F-12115B1CF8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14035" y="1339920"/>
            <a:ext cx="7363930" cy="5299956"/>
          </a:xfrm>
        </p:spPr>
      </p:pic>
      <p:sp>
        <p:nvSpPr>
          <p:cNvPr id="3" name="Title 2">
            <a:extLst>
              <a:ext uri="{FF2B5EF4-FFF2-40B4-BE49-F238E27FC236}">
                <a16:creationId xmlns:a16="http://schemas.microsoft.com/office/drawing/2014/main" id="{25E5ED1C-02CF-4666-B8DB-3DFD2BB89D08}"/>
              </a:ext>
            </a:extLst>
          </p:cNvPr>
          <p:cNvSpPr>
            <a:spLocks noGrp="1"/>
          </p:cNvSpPr>
          <p:nvPr>
            <p:ph type="title"/>
          </p:nvPr>
        </p:nvSpPr>
        <p:spPr/>
        <p:txBody>
          <a:bodyPr/>
          <a:lstStyle/>
          <a:p>
            <a:r>
              <a:rPr lang="en-US"/>
              <a:t>Price Trends</a:t>
            </a:r>
          </a:p>
        </p:txBody>
      </p:sp>
    </p:spTree>
    <p:extLst>
      <p:ext uri="{BB962C8B-B14F-4D97-AF65-F5344CB8AC3E}">
        <p14:creationId xmlns:p14="http://schemas.microsoft.com/office/powerpoint/2010/main" val="1546962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AE212B5-D84D-478E-956D-3972D1C148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3270" y="1409820"/>
            <a:ext cx="8700161" cy="4903526"/>
          </a:xfrm>
        </p:spPr>
      </p:pic>
      <p:sp>
        <p:nvSpPr>
          <p:cNvPr id="3" name="Title 2">
            <a:extLst>
              <a:ext uri="{FF2B5EF4-FFF2-40B4-BE49-F238E27FC236}">
                <a16:creationId xmlns:a16="http://schemas.microsoft.com/office/drawing/2014/main" id="{1221711F-021F-4E69-9C26-8CACCB51921C}"/>
              </a:ext>
            </a:extLst>
          </p:cNvPr>
          <p:cNvSpPr>
            <a:spLocks noGrp="1"/>
          </p:cNvSpPr>
          <p:nvPr>
            <p:ph type="title"/>
          </p:nvPr>
        </p:nvSpPr>
        <p:spPr/>
        <p:txBody>
          <a:bodyPr/>
          <a:lstStyle/>
          <a:p>
            <a:r>
              <a:rPr lang="en-US"/>
              <a:t>Price Trends (DRAM memory)</a:t>
            </a:r>
          </a:p>
        </p:txBody>
      </p:sp>
    </p:spTree>
    <p:extLst>
      <p:ext uri="{BB962C8B-B14F-4D97-AF65-F5344CB8AC3E}">
        <p14:creationId xmlns:p14="http://schemas.microsoft.com/office/powerpoint/2010/main" val="712948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28C167-A2A1-436E-8442-8F9C6BF72576}"/>
              </a:ext>
            </a:extLst>
          </p:cNvPr>
          <p:cNvSpPr>
            <a:spLocks noGrp="1"/>
          </p:cNvSpPr>
          <p:nvPr>
            <p:ph idx="1"/>
          </p:nvPr>
        </p:nvSpPr>
        <p:spPr/>
        <p:txBody>
          <a:bodyPr>
            <a:normAutofit/>
          </a:bodyPr>
          <a:lstStyle/>
          <a:p>
            <a:r>
              <a:rPr lang="en-US" sz="2000"/>
              <a:t>Target market, target prices place a limit on the cost of my processor </a:t>
            </a:r>
          </a:p>
          <a:p>
            <a:r>
              <a:rPr lang="en-US" sz="2000"/>
              <a:t>– price = what I sell the part for </a:t>
            </a:r>
          </a:p>
          <a:p>
            <a:r>
              <a:rPr lang="en-US" sz="2000"/>
              <a:t>– cost = what it costs me </a:t>
            </a:r>
          </a:p>
          <a:p>
            <a:endParaRPr lang="en-US" sz="2000"/>
          </a:p>
          <a:p>
            <a:r>
              <a:rPr lang="en-US" sz="2000"/>
              <a:t>Design decisions affect the cost (and price) </a:t>
            </a:r>
          </a:p>
          <a:p>
            <a:r>
              <a:rPr lang="en-US" sz="2000"/>
              <a:t>– Ex. adding more cache may improve performance, but increase cost </a:t>
            </a:r>
          </a:p>
          <a:p>
            <a:pPr>
              <a:buNone/>
            </a:pPr>
            <a:r>
              <a:rPr lang="en-US" sz="2000" i="1"/>
              <a:t>Price-performance</a:t>
            </a:r>
            <a:r>
              <a:rPr lang="en-US" sz="2000"/>
              <a:t> is often what we’re trying to balance</a:t>
            </a:r>
          </a:p>
        </p:txBody>
      </p:sp>
      <p:sp>
        <p:nvSpPr>
          <p:cNvPr id="3" name="Title 2">
            <a:extLst>
              <a:ext uri="{FF2B5EF4-FFF2-40B4-BE49-F238E27FC236}">
                <a16:creationId xmlns:a16="http://schemas.microsoft.com/office/drawing/2014/main" id="{ED8EACDB-5021-42FB-BC17-7B938D11581B}"/>
              </a:ext>
            </a:extLst>
          </p:cNvPr>
          <p:cNvSpPr>
            <a:spLocks noGrp="1"/>
          </p:cNvSpPr>
          <p:nvPr>
            <p:ph type="title"/>
          </p:nvPr>
        </p:nvSpPr>
        <p:spPr/>
        <p:txBody>
          <a:bodyPr/>
          <a:lstStyle/>
          <a:p>
            <a:r>
              <a:rPr lang="en-US"/>
              <a:t>Why Do You Care About Prices?</a:t>
            </a:r>
          </a:p>
        </p:txBody>
      </p:sp>
      <p:pic>
        <p:nvPicPr>
          <p:cNvPr id="5" name="Picture 4">
            <a:extLst>
              <a:ext uri="{FF2B5EF4-FFF2-40B4-BE49-F238E27FC236}">
                <a16:creationId xmlns:a16="http://schemas.microsoft.com/office/drawing/2014/main" id="{D4F52EC0-8557-4A9D-94C6-70F5D1B89E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6757" y="5057823"/>
            <a:ext cx="4011465" cy="1119140"/>
          </a:xfrm>
          <a:prstGeom prst="rect">
            <a:avLst/>
          </a:prstGeom>
        </p:spPr>
      </p:pic>
    </p:spTree>
    <p:extLst>
      <p:ext uri="{BB962C8B-B14F-4D97-AF65-F5344CB8AC3E}">
        <p14:creationId xmlns:p14="http://schemas.microsoft.com/office/powerpoint/2010/main" val="2548406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1D60A4A-A7A8-449C-8369-56E32DB4C6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4087" y="1472968"/>
            <a:ext cx="8384184" cy="4784913"/>
          </a:xfrm>
        </p:spPr>
      </p:pic>
      <p:sp>
        <p:nvSpPr>
          <p:cNvPr id="3" name="Title 2">
            <a:extLst>
              <a:ext uri="{FF2B5EF4-FFF2-40B4-BE49-F238E27FC236}">
                <a16:creationId xmlns:a16="http://schemas.microsoft.com/office/drawing/2014/main" id="{2660B111-F12F-4D27-9D3D-5E8F57AFBB89}"/>
              </a:ext>
            </a:extLst>
          </p:cNvPr>
          <p:cNvSpPr>
            <a:spLocks noGrp="1"/>
          </p:cNvSpPr>
          <p:nvPr>
            <p:ph type="title"/>
          </p:nvPr>
        </p:nvSpPr>
        <p:spPr/>
        <p:txBody>
          <a:bodyPr/>
          <a:lstStyle/>
          <a:p>
            <a:r>
              <a:rPr lang="en-US"/>
              <a:t>Depends on the Class of Processor</a:t>
            </a:r>
          </a:p>
        </p:txBody>
      </p:sp>
    </p:spTree>
    <p:extLst>
      <p:ext uri="{BB962C8B-B14F-4D97-AF65-F5344CB8AC3E}">
        <p14:creationId xmlns:p14="http://schemas.microsoft.com/office/powerpoint/2010/main" val="5742757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89E2B-583E-4357-929E-81D53BD579F3}"/>
              </a:ext>
            </a:extLst>
          </p:cNvPr>
          <p:cNvSpPr>
            <a:spLocks noGrp="1"/>
          </p:cNvSpPr>
          <p:nvPr>
            <p:ph idx="1"/>
          </p:nvPr>
        </p:nvSpPr>
        <p:spPr/>
        <p:txBody>
          <a:bodyPr>
            <a:normAutofit/>
          </a:bodyPr>
          <a:lstStyle/>
          <a:p>
            <a:r>
              <a:rPr lang="en-US" sz="1800"/>
              <a:t>• Examples</a:t>
            </a:r>
          </a:p>
          <a:p>
            <a:r>
              <a:rPr lang="en-US" sz="1800"/>
              <a:t> 	– Intel Core 2 Duo </a:t>
            </a:r>
          </a:p>
          <a:p>
            <a:endParaRPr lang="en-US" sz="1800"/>
          </a:p>
          <a:p>
            <a:pPr lvl="1"/>
            <a:r>
              <a:rPr lang="en-US" sz="1800"/>
              <a:t>        – AMD Opteron </a:t>
            </a:r>
          </a:p>
          <a:p>
            <a:pPr lvl="1"/>
            <a:endParaRPr lang="en-US" sz="1800"/>
          </a:p>
          <a:p>
            <a:r>
              <a:rPr lang="en-US" sz="1800"/>
              <a:t>• Applications: everything (general purpose) – Office, Internet, Multi-media, Video Games… </a:t>
            </a:r>
          </a:p>
          <a:p>
            <a:r>
              <a:rPr lang="en-US" sz="1800"/>
              <a:t>• Goals </a:t>
            </a:r>
          </a:p>
          <a:p>
            <a:r>
              <a:rPr lang="en-US" sz="1800"/>
              <a:t>– performance, price/performance </a:t>
            </a:r>
          </a:p>
          <a:p>
            <a:r>
              <a:rPr lang="en-US" sz="1800"/>
              <a:t>– power</a:t>
            </a:r>
            <a:r>
              <a:rPr lang="en-US" sz="1800">
                <a:sym typeface="Wingdings" panose="05000000000000000000" pitchFamily="2" charset="2"/>
              </a:rPr>
              <a:t></a:t>
            </a:r>
            <a:r>
              <a:rPr lang="en-US" sz="1800"/>
              <a:t> affects cost, noise, size</a:t>
            </a:r>
          </a:p>
        </p:txBody>
      </p:sp>
      <p:sp>
        <p:nvSpPr>
          <p:cNvPr id="3" name="Title 2">
            <a:extLst>
              <a:ext uri="{FF2B5EF4-FFF2-40B4-BE49-F238E27FC236}">
                <a16:creationId xmlns:a16="http://schemas.microsoft.com/office/drawing/2014/main" id="{1EB1293E-6B5A-4D34-A48D-6374BFAB4E9F}"/>
              </a:ext>
            </a:extLst>
          </p:cNvPr>
          <p:cNvSpPr>
            <a:spLocks noGrp="1"/>
          </p:cNvSpPr>
          <p:nvPr>
            <p:ph type="title"/>
          </p:nvPr>
        </p:nvSpPr>
        <p:spPr/>
        <p:txBody>
          <a:bodyPr/>
          <a:lstStyle/>
          <a:p>
            <a:r>
              <a:rPr lang="en-US"/>
              <a:t>Desktop Systems</a:t>
            </a:r>
          </a:p>
        </p:txBody>
      </p:sp>
      <p:pic>
        <p:nvPicPr>
          <p:cNvPr id="5" name="Picture 4">
            <a:extLst>
              <a:ext uri="{FF2B5EF4-FFF2-40B4-BE49-F238E27FC236}">
                <a16:creationId xmlns:a16="http://schemas.microsoft.com/office/drawing/2014/main" id="{CA58820D-2430-4D68-A1F5-FC9EC3652D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0053" y="1604211"/>
            <a:ext cx="809738" cy="1238423"/>
          </a:xfrm>
          <a:prstGeom prst="rect">
            <a:avLst/>
          </a:prstGeom>
        </p:spPr>
      </p:pic>
      <p:pic>
        <p:nvPicPr>
          <p:cNvPr id="7" name="Picture 6">
            <a:extLst>
              <a:ext uri="{FF2B5EF4-FFF2-40B4-BE49-F238E27FC236}">
                <a16:creationId xmlns:a16="http://schemas.microsoft.com/office/drawing/2014/main" id="{9BE0559D-B1D8-4FA0-9863-0BA0A0F07D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0053" y="2891673"/>
            <a:ext cx="781159" cy="1133633"/>
          </a:xfrm>
          <a:prstGeom prst="rect">
            <a:avLst/>
          </a:prstGeom>
        </p:spPr>
      </p:pic>
    </p:spTree>
    <p:extLst>
      <p:ext uri="{BB962C8B-B14F-4D97-AF65-F5344CB8AC3E}">
        <p14:creationId xmlns:p14="http://schemas.microsoft.com/office/powerpoint/2010/main" val="35230765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736BDC-64EC-4EDA-B351-155EBE826AE7}"/>
              </a:ext>
            </a:extLst>
          </p:cNvPr>
          <p:cNvSpPr>
            <a:spLocks noGrp="1"/>
          </p:cNvSpPr>
          <p:nvPr>
            <p:ph idx="1"/>
          </p:nvPr>
        </p:nvSpPr>
        <p:spPr>
          <a:xfrm>
            <a:off x="604435" y="1180141"/>
            <a:ext cx="10983131" cy="5677859"/>
          </a:xfrm>
        </p:spPr>
        <p:txBody>
          <a:bodyPr>
            <a:noAutofit/>
          </a:bodyPr>
          <a:lstStyle/>
          <a:p>
            <a:r>
              <a:rPr lang="en-US" sz="1400"/>
              <a:t>• Examples </a:t>
            </a:r>
          </a:p>
          <a:p>
            <a:pPr lvl="1"/>
            <a:r>
              <a:rPr lang="en-US" sz="1400"/>
              <a:t>– IBM Power </a:t>
            </a:r>
          </a:p>
          <a:p>
            <a:pPr lvl="1"/>
            <a:r>
              <a:rPr lang="en-US" sz="1400"/>
              <a:t>– Sun Niagara (T1) </a:t>
            </a:r>
          </a:p>
          <a:p>
            <a:pPr lvl="1"/>
            <a:r>
              <a:rPr lang="en-US" sz="1400"/>
              <a:t>– Intel Xeon </a:t>
            </a:r>
          </a:p>
          <a:p>
            <a:r>
              <a:rPr lang="en-US" sz="1400"/>
              <a:t>• Applications </a:t>
            </a:r>
          </a:p>
          <a:p>
            <a:pPr lvl="1"/>
            <a:r>
              <a:rPr lang="en-US" sz="1400"/>
              <a:t>– infrastructure: file server, email server, … </a:t>
            </a:r>
          </a:p>
          <a:p>
            <a:pPr lvl="1"/>
            <a:r>
              <a:rPr lang="en-US" sz="1400"/>
              <a:t>– business: web, e-commerce, databases </a:t>
            </a:r>
          </a:p>
          <a:p>
            <a:r>
              <a:rPr lang="en-US" sz="1400"/>
              <a:t>• Goals </a:t>
            </a:r>
          </a:p>
          <a:p>
            <a:pPr lvl="1"/>
            <a:r>
              <a:rPr lang="en-US" sz="1400"/>
              <a:t>– Throughput (transactions/second) </a:t>
            </a:r>
          </a:p>
          <a:p>
            <a:pPr lvl="1"/>
            <a:r>
              <a:rPr lang="en-US" sz="1400"/>
              <a:t>– Availability (reliability, dependability, fault tolerance …)</a:t>
            </a:r>
          </a:p>
          <a:p>
            <a:r>
              <a:rPr lang="en-US" sz="1400"/>
              <a:t>         – Cost not a major issue </a:t>
            </a:r>
          </a:p>
          <a:p>
            <a:pPr lvl="1"/>
            <a:r>
              <a:rPr lang="en-US" sz="1400"/>
              <a:t>– But power is (power bill)</a:t>
            </a:r>
          </a:p>
        </p:txBody>
      </p:sp>
      <p:sp>
        <p:nvSpPr>
          <p:cNvPr id="3" name="Title 2">
            <a:extLst>
              <a:ext uri="{FF2B5EF4-FFF2-40B4-BE49-F238E27FC236}">
                <a16:creationId xmlns:a16="http://schemas.microsoft.com/office/drawing/2014/main" id="{C49DCDD3-2D99-40CA-9556-A6B710004595}"/>
              </a:ext>
            </a:extLst>
          </p:cNvPr>
          <p:cNvSpPr>
            <a:spLocks noGrp="1"/>
          </p:cNvSpPr>
          <p:nvPr>
            <p:ph type="title"/>
          </p:nvPr>
        </p:nvSpPr>
        <p:spPr>
          <a:xfrm>
            <a:off x="604434" y="302854"/>
            <a:ext cx="10983132" cy="747763"/>
          </a:xfrm>
        </p:spPr>
        <p:txBody>
          <a:bodyPr/>
          <a:lstStyle/>
          <a:p>
            <a:r>
              <a:rPr lang="en-US"/>
              <a:t>Servers</a:t>
            </a:r>
          </a:p>
        </p:txBody>
      </p:sp>
    </p:spTree>
    <p:extLst>
      <p:ext uri="{BB962C8B-B14F-4D97-AF65-F5344CB8AC3E}">
        <p14:creationId xmlns:p14="http://schemas.microsoft.com/office/powerpoint/2010/main" val="4979694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471148B-7F9A-4FB5-867F-EC874198984F}"/>
              </a:ext>
            </a:extLst>
          </p:cNvPr>
          <p:cNvSpPr>
            <a:spLocks noGrp="1"/>
          </p:cNvSpPr>
          <p:nvPr>
            <p:ph idx="1"/>
          </p:nvPr>
        </p:nvSpPr>
        <p:spPr/>
        <p:txBody>
          <a:bodyPr>
            <a:normAutofit/>
          </a:bodyPr>
          <a:lstStyle/>
          <a:p>
            <a:r>
              <a:rPr lang="en-US" sz="1800"/>
              <a:t>• Examples </a:t>
            </a:r>
          </a:p>
          <a:p>
            <a:pPr lvl="1"/>
            <a:r>
              <a:rPr lang="en-US" sz="1800"/>
              <a:t>– </a:t>
            </a:r>
            <a:r>
              <a:rPr lang="en-US" sz="1800" err="1"/>
              <a:t>Xscale</a:t>
            </a:r>
            <a:r>
              <a:rPr lang="en-US" sz="1800"/>
              <a:t>, ARM, MIPS, x86, … (many varieties) </a:t>
            </a:r>
          </a:p>
          <a:p>
            <a:r>
              <a:rPr lang="en-US" sz="1800"/>
              <a:t>• Applications </a:t>
            </a:r>
          </a:p>
          <a:p>
            <a:pPr lvl="1"/>
            <a:r>
              <a:rPr lang="en-US" sz="1800"/>
              <a:t>– cell phones, mp3 players, game consoles, consumer electronics (refrigerator, microwave), automobiles, … (many varieties) </a:t>
            </a:r>
          </a:p>
          <a:p>
            <a:r>
              <a:rPr lang="en-US" sz="1800"/>
              <a:t>• Goals </a:t>
            </a:r>
          </a:p>
          <a:p>
            <a:pPr lvl="1"/>
            <a:r>
              <a:rPr lang="en-US" sz="1800"/>
              <a:t>– Cost, Power </a:t>
            </a:r>
          </a:p>
          <a:p>
            <a:pPr lvl="1"/>
            <a:r>
              <a:rPr lang="en-US" sz="1800"/>
              <a:t>– Sufficient performance, real-time performance </a:t>
            </a:r>
          </a:p>
          <a:p>
            <a:pPr lvl="1"/>
            <a:r>
              <a:rPr lang="en-US" sz="1800"/>
              <a:t>– Size (CPU size, memory footprint, chip count…)</a:t>
            </a:r>
          </a:p>
        </p:txBody>
      </p:sp>
      <p:sp>
        <p:nvSpPr>
          <p:cNvPr id="3" name="Title 2">
            <a:extLst>
              <a:ext uri="{FF2B5EF4-FFF2-40B4-BE49-F238E27FC236}">
                <a16:creationId xmlns:a16="http://schemas.microsoft.com/office/drawing/2014/main" id="{E81DF021-D4BB-490A-A1B7-257E025B2FE1}"/>
              </a:ext>
            </a:extLst>
          </p:cNvPr>
          <p:cNvSpPr>
            <a:spLocks noGrp="1"/>
          </p:cNvSpPr>
          <p:nvPr>
            <p:ph type="title"/>
          </p:nvPr>
        </p:nvSpPr>
        <p:spPr/>
        <p:txBody>
          <a:bodyPr/>
          <a:lstStyle/>
          <a:p>
            <a:r>
              <a:rPr lang="en-US"/>
              <a:t>Embedded</a:t>
            </a:r>
          </a:p>
        </p:txBody>
      </p:sp>
    </p:spTree>
    <p:extLst>
      <p:ext uri="{BB962C8B-B14F-4D97-AF65-F5344CB8AC3E}">
        <p14:creationId xmlns:p14="http://schemas.microsoft.com/office/powerpoint/2010/main" val="6464049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67531D-5DD2-4C70-BABE-FBA1216AA770}"/>
              </a:ext>
            </a:extLst>
          </p:cNvPr>
          <p:cNvSpPr>
            <a:spLocks noGrp="1"/>
          </p:cNvSpPr>
          <p:nvPr>
            <p:ph type="title"/>
          </p:nvPr>
        </p:nvSpPr>
        <p:spPr>
          <a:xfrm>
            <a:off x="604434" y="2834020"/>
            <a:ext cx="10983132" cy="747763"/>
          </a:xfrm>
        </p:spPr>
        <p:txBody>
          <a:bodyPr/>
          <a:lstStyle/>
          <a:p>
            <a:r>
              <a:rPr lang="en-US"/>
              <a:t>How to make a microprocessor chip?</a:t>
            </a:r>
          </a:p>
        </p:txBody>
      </p:sp>
    </p:spTree>
    <p:extLst>
      <p:ext uri="{BB962C8B-B14F-4D97-AF65-F5344CB8AC3E}">
        <p14:creationId xmlns:p14="http://schemas.microsoft.com/office/powerpoint/2010/main" val="1361741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24F278-5D23-445E-B4EF-44ED76B2602F}"/>
              </a:ext>
            </a:extLst>
          </p:cNvPr>
          <p:cNvSpPr>
            <a:spLocks noGrp="1"/>
          </p:cNvSpPr>
          <p:nvPr>
            <p:ph idx="1"/>
          </p:nvPr>
        </p:nvSpPr>
        <p:spPr/>
        <p:txBody>
          <a:bodyPr>
            <a:normAutofit/>
          </a:bodyPr>
          <a:lstStyle/>
          <a:p>
            <a:pPr marL="285750" indent="-285750"/>
            <a:r>
              <a:rPr lang="en-US" sz="2000"/>
              <a:t>Learn and appreciate computer architecture with an emphasis on system design, performance and analysis.</a:t>
            </a:r>
          </a:p>
          <a:p>
            <a:pPr marL="285750" indent="-285750"/>
            <a:r>
              <a:rPr lang="en-US" sz="2000"/>
              <a:t>Elevate thinking process to the level of performance improvement techniques for recent multi-core architecture.</a:t>
            </a:r>
          </a:p>
          <a:p>
            <a:pPr marL="285750" indent="-285750"/>
            <a:r>
              <a:rPr lang="en-US" sz="2000"/>
              <a:t>Enable exploration of future directions in computer architecture research.</a:t>
            </a:r>
          </a:p>
          <a:p>
            <a:pPr>
              <a:buNone/>
            </a:pPr>
            <a:endParaRPr lang="en-US" sz="2000"/>
          </a:p>
          <a:p>
            <a:endParaRPr lang="en-US" sz="2000"/>
          </a:p>
        </p:txBody>
      </p:sp>
      <p:sp>
        <p:nvSpPr>
          <p:cNvPr id="3" name="Title 2">
            <a:extLst>
              <a:ext uri="{FF2B5EF4-FFF2-40B4-BE49-F238E27FC236}">
                <a16:creationId xmlns:a16="http://schemas.microsoft.com/office/drawing/2014/main" id="{3872F952-D804-43EA-ABF6-F2113F2BF453}"/>
              </a:ext>
            </a:extLst>
          </p:cNvPr>
          <p:cNvSpPr>
            <a:spLocks noGrp="1"/>
          </p:cNvSpPr>
          <p:nvPr>
            <p:ph type="title"/>
          </p:nvPr>
        </p:nvSpPr>
        <p:spPr/>
        <p:txBody>
          <a:bodyPr/>
          <a:lstStyle/>
          <a:p>
            <a:r>
              <a:rPr lang="en-US"/>
              <a:t>Course Objective</a:t>
            </a:r>
          </a:p>
        </p:txBody>
      </p:sp>
    </p:spTree>
    <p:extLst>
      <p:ext uri="{BB962C8B-B14F-4D97-AF65-F5344CB8AC3E}">
        <p14:creationId xmlns:p14="http://schemas.microsoft.com/office/powerpoint/2010/main" val="36041735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ACF7049-F1A8-4831-A3E7-A7AC9114D0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85669" y="1582903"/>
            <a:ext cx="2743583" cy="4563112"/>
          </a:xfrm>
        </p:spPr>
      </p:pic>
      <p:sp>
        <p:nvSpPr>
          <p:cNvPr id="3" name="Title 2">
            <a:extLst>
              <a:ext uri="{FF2B5EF4-FFF2-40B4-BE49-F238E27FC236}">
                <a16:creationId xmlns:a16="http://schemas.microsoft.com/office/drawing/2014/main" id="{A5E30389-E75C-44A9-818A-56F5D5A3B3FA}"/>
              </a:ext>
            </a:extLst>
          </p:cNvPr>
          <p:cNvSpPr>
            <a:spLocks noGrp="1"/>
          </p:cNvSpPr>
          <p:nvPr>
            <p:ph type="title"/>
          </p:nvPr>
        </p:nvSpPr>
        <p:spPr/>
        <p:txBody>
          <a:bodyPr/>
          <a:lstStyle/>
          <a:p>
            <a:r>
              <a:rPr lang="en-US"/>
              <a:t>Silicon Ingot</a:t>
            </a:r>
          </a:p>
        </p:txBody>
      </p:sp>
    </p:spTree>
    <p:extLst>
      <p:ext uri="{BB962C8B-B14F-4D97-AF65-F5344CB8AC3E}">
        <p14:creationId xmlns:p14="http://schemas.microsoft.com/office/powerpoint/2010/main" val="7079284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6193E73-6C32-4730-941B-234F80E1A6D4}"/>
              </a:ext>
            </a:extLst>
          </p:cNvPr>
          <p:cNvPicPr>
            <a:picLocks noGrp="1" noChangeAspect="1"/>
          </p:cNvPicPr>
          <p:nvPr>
            <p:ph idx="1"/>
          </p:nvPr>
        </p:nvPicPr>
        <p:blipFill>
          <a:blip r:embed="rId2"/>
          <a:stretch>
            <a:fillRect/>
          </a:stretch>
        </p:blipFill>
        <p:spPr>
          <a:xfrm>
            <a:off x="2789582" y="2457139"/>
            <a:ext cx="6612835" cy="3048104"/>
          </a:xfrm>
          <a:prstGeom prst="rect">
            <a:avLst/>
          </a:prstGeom>
        </p:spPr>
      </p:pic>
      <p:sp>
        <p:nvSpPr>
          <p:cNvPr id="3" name="Title 2">
            <a:extLst>
              <a:ext uri="{FF2B5EF4-FFF2-40B4-BE49-F238E27FC236}">
                <a16:creationId xmlns:a16="http://schemas.microsoft.com/office/drawing/2014/main" id="{6924AFF0-87D5-47B4-9888-FCD411CAE4F1}"/>
              </a:ext>
            </a:extLst>
          </p:cNvPr>
          <p:cNvSpPr>
            <a:spLocks noGrp="1"/>
          </p:cNvSpPr>
          <p:nvPr>
            <p:ph type="title"/>
          </p:nvPr>
        </p:nvSpPr>
        <p:spPr/>
        <p:txBody>
          <a:bodyPr/>
          <a:lstStyle/>
          <a:p>
            <a:r>
              <a:rPr lang="en-US" err="1"/>
              <a:t>Czochralski</a:t>
            </a:r>
            <a:r>
              <a:rPr lang="en-US"/>
              <a:t> Process</a:t>
            </a:r>
          </a:p>
        </p:txBody>
      </p:sp>
    </p:spTree>
    <p:extLst>
      <p:ext uri="{BB962C8B-B14F-4D97-AF65-F5344CB8AC3E}">
        <p14:creationId xmlns:p14="http://schemas.microsoft.com/office/powerpoint/2010/main" val="35014177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3A2DEDB-BB54-4BD8-BE18-3C7B938877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4968" y="1639489"/>
            <a:ext cx="8410030" cy="4461072"/>
          </a:xfrm>
        </p:spPr>
      </p:pic>
      <p:sp>
        <p:nvSpPr>
          <p:cNvPr id="3" name="Title 2">
            <a:extLst>
              <a:ext uri="{FF2B5EF4-FFF2-40B4-BE49-F238E27FC236}">
                <a16:creationId xmlns:a16="http://schemas.microsoft.com/office/drawing/2014/main" id="{D0BBEAE0-8184-4EE7-BE60-35BAE94046B0}"/>
              </a:ext>
            </a:extLst>
          </p:cNvPr>
          <p:cNvSpPr>
            <a:spLocks noGrp="1"/>
          </p:cNvSpPr>
          <p:nvPr>
            <p:ph type="title"/>
          </p:nvPr>
        </p:nvSpPr>
        <p:spPr/>
        <p:txBody>
          <a:bodyPr/>
          <a:lstStyle/>
          <a:p>
            <a:r>
              <a:rPr lang="en-US"/>
              <a:t>Manufacturing ICs</a:t>
            </a:r>
          </a:p>
        </p:txBody>
      </p:sp>
    </p:spTree>
    <p:extLst>
      <p:ext uri="{BB962C8B-B14F-4D97-AF65-F5344CB8AC3E}">
        <p14:creationId xmlns:p14="http://schemas.microsoft.com/office/powerpoint/2010/main" val="33560250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A703DF0-90BC-4975-8BEC-EE78613CE5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89363" y="2024649"/>
            <a:ext cx="4391638" cy="3467584"/>
          </a:xfrm>
        </p:spPr>
      </p:pic>
      <p:sp>
        <p:nvSpPr>
          <p:cNvPr id="3" name="Title 2">
            <a:extLst>
              <a:ext uri="{FF2B5EF4-FFF2-40B4-BE49-F238E27FC236}">
                <a16:creationId xmlns:a16="http://schemas.microsoft.com/office/drawing/2014/main" id="{DB0210AC-0916-4ED1-B38F-FA9EBF089AFF}"/>
              </a:ext>
            </a:extLst>
          </p:cNvPr>
          <p:cNvSpPr>
            <a:spLocks noGrp="1"/>
          </p:cNvSpPr>
          <p:nvPr>
            <p:ph type="title"/>
          </p:nvPr>
        </p:nvSpPr>
        <p:spPr/>
        <p:txBody>
          <a:bodyPr/>
          <a:lstStyle/>
          <a:p>
            <a:r>
              <a:rPr lang="en-US"/>
              <a:t>Silicon Wafer before processing</a:t>
            </a:r>
          </a:p>
        </p:txBody>
      </p:sp>
    </p:spTree>
    <p:extLst>
      <p:ext uri="{BB962C8B-B14F-4D97-AF65-F5344CB8AC3E}">
        <p14:creationId xmlns:p14="http://schemas.microsoft.com/office/powerpoint/2010/main" val="6691889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BF4AB81-D34F-4C71-9875-0E963F26CF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56559" y="1604963"/>
            <a:ext cx="4478883" cy="4572000"/>
          </a:xfrm>
        </p:spPr>
      </p:pic>
      <p:sp>
        <p:nvSpPr>
          <p:cNvPr id="3" name="Title 2">
            <a:extLst>
              <a:ext uri="{FF2B5EF4-FFF2-40B4-BE49-F238E27FC236}">
                <a16:creationId xmlns:a16="http://schemas.microsoft.com/office/drawing/2014/main" id="{C2B0B470-B7DE-4C98-9F2D-6032142EA199}"/>
              </a:ext>
            </a:extLst>
          </p:cNvPr>
          <p:cNvSpPr>
            <a:spLocks noGrp="1"/>
          </p:cNvSpPr>
          <p:nvPr>
            <p:ph type="title"/>
          </p:nvPr>
        </p:nvSpPr>
        <p:spPr/>
        <p:txBody>
          <a:bodyPr/>
          <a:lstStyle/>
          <a:p>
            <a:r>
              <a:rPr lang="en-US"/>
              <a:t>Final Silicon Wafer</a:t>
            </a:r>
          </a:p>
        </p:txBody>
      </p:sp>
    </p:spTree>
    <p:extLst>
      <p:ext uri="{BB962C8B-B14F-4D97-AF65-F5344CB8AC3E}">
        <p14:creationId xmlns:p14="http://schemas.microsoft.com/office/powerpoint/2010/main" val="37876660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D07B42-CB0E-48E1-8FB1-690277A92E50}"/>
              </a:ext>
            </a:extLst>
          </p:cNvPr>
          <p:cNvSpPr>
            <a:spLocks noGrp="1"/>
          </p:cNvSpPr>
          <p:nvPr>
            <p:ph idx="1"/>
          </p:nvPr>
        </p:nvSpPr>
        <p:spPr/>
        <p:txBody>
          <a:bodyPr>
            <a:normAutofit/>
          </a:bodyPr>
          <a:lstStyle/>
          <a:p>
            <a:r>
              <a:rPr lang="en-US" sz="2800"/>
              <a:t>Signal and power connections between the chip and a circuit board</a:t>
            </a:r>
          </a:p>
          <a:p>
            <a:r>
              <a:rPr lang="en-US" sz="2800"/>
              <a:t>Remove heat produced from the chip </a:t>
            </a:r>
          </a:p>
          <a:p>
            <a:r>
              <a:rPr lang="en-US" sz="2800"/>
              <a:t>Protects from mechanical and thermal damage </a:t>
            </a:r>
          </a:p>
          <a:p>
            <a:r>
              <a:rPr lang="en-US" sz="2800"/>
              <a:t>Cost saving </a:t>
            </a:r>
          </a:p>
        </p:txBody>
      </p:sp>
      <p:sp>
        <p:nvSpPr>
          <p:cNvPr id="3" name="Title 2">
            <a:extLst>
              <a:ext uri="{FF2B5EF4-FFF2-40B4-BE49-F238E27FC236}">
                <a16:creationId xmlns:a16="http://schemas.microsoft.com/office/drawing/2014/main" id="{4BF71CD3-414D-4417-A1B7-429E7B7C44B0}"/>
              </a:ext>
            </a:extLst>
          </p:cNvPr>
          <p:cNvSpPr>
            <a:spLocks noGrp="1"/>
          </p:cNvSpPr>
          <p:nvPr>
            <p:ph type="title"/>
          </p:nvPr>
        </p:nvSpPr>
        <p:spPr/>
        <p:txBody>
          <a:bodyPr/>
          <a:lstStyle/>
          <a:p>
            <a:r>
              <a:rPr lang="en-US"/>
              <a:t>Packaging</a:t>
            </a:r>
          </a:p>
        </p:txBody>
      </p:sp>
      <p:pic>
        <p:nvPicPr>
          <p:cNvPr id="5" name="Picture 4">
            <a:extLst>
              <a:ext uri="{FF2B5EF4-FFF2-40B4-BE49-F238E27FC236}">
                <a16:creationId xmlns:a16="http://schemas.microsoft.com/office/drawing/2014/main" id="{0C775D4A-FF6E-455D-B784-0EE434279C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1759" y="3668215"/>
            <a:ext cx="2191056" cy="2172003"/>
          </a:xfrm>
          <a:prstGeom prst="rect">
            <a:avLst/>
          </a:prstGeom>
        </p:spPr>
      </p:pic>
      <p:pic>
        <p:nvPicPr>
          <p:cNvPr id="7" name="Picture 6">
            <a:extLst>
              <a:ext uri="{FF2B5EF4-FFF2-40B4-BE49-F238E27FC236}">
                <a16:creationId xmlns:a16="http://schemas.microsoft.com/office/drawing/2014/main" id="{3377B31B-1C67-4748-81CF-C7240D2829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6524" y="3660137"/>
            <a:ext cx="3486637" cy="2019582"/>
          </a:xfrm>
          <a:prstGeom prst="rect">
            <a:avLst/>
          </a:prstGeom>
        </p:spPr>
      </p:pic>
    </p:spTree>
    <p:extLst>
      <p:ext uri="{BB962C8B-B14F-4D97-AF65-F5344CB8AC3E}">
        <p14:creationId xmlns:p14="http://schemas.microsoft.com/office/powerpoint/2010/main" val="23090296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A6FF5F-FB01-4923-9C6F-5027F5B83036}"/>
              </a:ext>
            </a:extLst>
          </p:cNvPr>
          <p:cNvSpPr>
            <a:spLocks noGrp="1"/>
          </p:cNvSpPr>
          <p:nvPr>
            <p:ph idx="1"/>
          </p:nvPr>
        </p:nvSpPr>
        <p:spPr>
          <a:xfrm>
            <a:off x="604434" y="1604211"/>
            <a:ext cx="5584332" cy="4572752"/>
          </a:xfrm>
        </p:spPr>
        <p:txBody>
          <a:bodyPr>
            <a:normAutofit/>
          </a:bodyPr>
          <a:lstStyle/>
          <a:p>
            <a:r>
              <a:rPr lang="en-US" sz="2400"/>
              <a:t>• CPU (die) size greatly affects cost of all systems (desktop/server/embedded) </a:t>
            </a:r>
          </a:p>
          <a:p>
            <a:pPr lvl="1"/>
            <a:r>
              <a:rPr lang="en-US" sz="2400"/>
              <a:t>– Current CPUs 1-2 cm</a:t>
            </a:r>
            <a:r>
              <a:rPr lang="en-US" sz="2400" baseline="30000"/>
              <a:t>2</a:t>
            </a:r>
            <a:r>
              <a:rPr lang="en-US" sz="2400"/>
              <a:t> </a:t>
            </a:r>
          </a:p>
          <a:p>
            <a:pPr lvl="1"/>
            <a:r>
              <a:rPr lang="en-US" sz="2400"/>
              <a:t>– Embedded much smaller </a:t>
            </a:r>
          </a:p>
          <a:p>
            <a:pPr lvl="2"/>
            <a:r>
              <a:rPr lang="en-US" sz="2400"/>
              <a:t>• cost and footprint really matters in cell phone or iPod</a:t>
            </a:r>
          </a:p>
        </p:txBody>
      </p:sp>
      <p:sp>
        <p:nvSpPr>
          <p:cNvPr id="3" name="Title 2">
            <a:extLst>
              <a:ext uri="{FF2B5EF4-FFF2-40B4-BE49-F238E27FC236}">
                <a16:creationId xmlns:a16="http://schemas.microsoft.com/office/drawing/2014/main" id="{1C41A538-800F-4836-B4FB-74AFFD4CDDA6}"/>
              </a:ext>
            </a:extLst>
          </p:cNvPr>
          <p:cNvSpPr>
            <a:spLocks noGrp="1"/>
          </p:cNvSpPr>
          <p:nvPr>
            <p:ph type="title"/>
          </p:nvPr>
        </p:nvSpPr>
        <p:spPr/>
        <p:txBody>
          <a:bodyPr/>
          <a:lstStyle/>
          <a:p>
            <a:r>
              <a:rPr lang="en-US"/>
              <a:t>Fabrication Costs </a:t>
            </a:r>
          </a:p>
        </p:txBody>
      </p:sp>
      <p:pic>
        <p:nvPicPr>
          <p:cNvPr id="5" name="Picture 4">
            <a:extLst>
              <a:ext uri="{FF2B5EF4-FFF2-40B4-BE49-F238E27FC236}">
                <a16:creationId xmlns:a16="http://schemas.microsoft.com/office/drawing/2014/main" id="{1DF4B65C-3AA8-4B3C-9C36-D36542BA46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5043" y="1352420"/>
            <a:ext cx="3533356" cy="2919363"/>
          </a:xfrm>
          <a:prstGeom prst="rect">
            <a:avLst/>
          </a:prstGeom>
        </p:spPr>
      </p:pic>
      <p:sp>
        <p:nvSpPr>
          <p:cNvPr id="7" name="Rectangle 6">
            <a:extLst>
              <a:ext uri="{FF2B5EF4-FFF2-40B4-BE49-F238E27FC236}">
                <a16:creationId xmlns:a16="http://schemas.microsoft.com/office/drawing/2014/main" id="{8363AAF4-5884-44E8-BE19-213C1E15C823}"/>
              </a:ext>
            </a:extLst>
          </p:cNvPr>
          <p:cNvSpPr/>
          <p:nvPr/>
        </p:nvSpPr>
        <p:spPr>
          <a:xfrm>
            <a:off x="9395791" y="3975652"/>
            <a:ext cx="662608" cy="1987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644ADF9-1319-48A1-853E-D0A9A5A85D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1946" y="4334282"/>
            <a:ext cx="1956453" cy="2342595"/>
          </a:xfrm>
          <a:prstGeom prst="rect">
            <a:avLst/>
          </a:prstGeom>
        </p:spPr>
      </p:pic>
    </p:spTree>
    <p:extLst>
      <p:ext uri="{BB962C8B-B14F-4D97-AF65-F5344CB8AC3E}">
        <p14:creationId xmlns:p14="http://schemas.microsoft.com/office/powerpoint/2010/main" val="24519111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C34EDFB-1A64-4DD5-B9A7-0E6DCEF4B5D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418"/>
          <a:stretch/>
        </p:blipFill>
        <p:spPr>
          <a:xfrm>
            <a:off x="1900369" y="1347041"/>
            <a:ext cx="8063589" cy="5062331"/>
          </a:xfrm>
        </p:spPr>
      </p:pic>
      <p:sp>
        <p:nvSpPr>
          <p:cNvPr id="3" name="Title 2">
            <a:extLst>
              <a:ext uri="{FF2B5EF4-FFF2-40B4-BE49-F238E27FC236}">
                <a16:creationId xmlns:a16="http://schemas.microsoft.com/office/drawing/2014/main" id="{6A86868D-E2D9-4BC1-87D8-9C8E0F92D1E8}"/>
              </a:ext>
            </a:extLst>
          </p:cNvPr>
          <p:cNvSpPr>
            <a:spLocks noGrp="1"/>
          </p:cNvSpPr>
          <p:nvPr>
            <p:ph type="title"/>
          </p:nvPr>
        </p:nvSpPr>
        <p:spPr/>
        <p:txBody>
          <a:bodyPr/>
          <a:lstStyle/>
          <a:p>
            <a:r>
              <a:rPr lang="en-US"/>
              <a:t>Impact of Die Size</a:t>
            </a:r>
          </a:p>
        </p:txBody>
      </p:sp>
    </p:spTree>
    <p:extLst>
      <p:ext uri="{BB962C8B-B14F-4D97-AF65-F5344CB8AC3E}">
        <p14:creationId xmlns:p14="http://schemas.microsoft.com/office/powerpoint/2010/main" val="29351030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1F2BFFE-BCE9-4FF8-BEB0-46226E1DC2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7520" y="1326666"/>
            <a:ext cx="7058449" cy="5253037"/>
          </a:xfrm>
        </p:spPr>
      </p:pic>
      <p:sp>
        <p:nvSpPr>
          <p:cNvPr id="3" name="Title 2">
            <a:extLst>
              <a:ext uri="{FF2B5EF4-FFF2-40B4-BE49-F238E27FC236}">
                <a16:creationId xmlns:a16="http://schemas.microsoft.com/office/drawing/2014/main" id="{E4099846-2C83-4E31-9F00-AC1284C7CFA7}"/>
              </a:ext>
            </a:extLst>
          </p:cNvPr>
          <p:cNvSpPr>
            <a:spLocks noGrp="1"/>
          </p:cNvSpPr>
          <p:nvPr>
            <p:ph type="title"/>
          </p:nvPr>
        </p:nvSpPr>
        <p:spPr/>
        <p:txBody>
          <a:bodyPr/>
          <a:lstStyle/>
          <a:p>
            <a:r>
              <a:rPr lang="en-US"/>
              <a:t>Yield</a:t>
            </a:r>
          </a:p>
        </p:txBody>
      </p:sp>
    </p:spTree>
    <p:extLst>
      <p:ext uri="{BB962C8B-B14F-4D97-AF65-F5344CB8AC3E}">
        <p14:creationId xmlns:p14="http://schemas.microsoft.com/office/powerpoint/2010/main" val="38212708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D9A5D6-9DFD-484C-8BC7-EE9C4BFB66C8}"/>
              </a:ext>
            </a:extLst>
          </p:cNvPr>
          <p:cNvSpPr>
            <a:spLocks noGrp="1"/>
          </p:cNvSpPr>
          <p:nvPr>
            <p:ph idx="1"/>
          </p:nvPr>
        </p:nvSpPr>
        <p:spPr>
          <a:xfrm>
            <a:off x="604433" y="1604211"/>
            <a:ext cx="10983131" cy="5141146"/>
          </a:xfrm>
        </p:spPr>
        <p:txBody>
          <a:bodyPr>
            <a:noAutofit/>
          </a:bodyPr>
          <a:lstStyle/>
          <a:p>
            <a:r>
              <a:rPr lang="en-US" sz="2000"/>
              <a:t>• Add a new architectural feature to chip </a:t>
            </a:r>
          </a:p>
          <a:p>
            <a:pPr lvl="1"/>
            <a:r>
              <a:rPr lang="en-US" sz="2000"/>
              <a:t>– for more performance, for less power, etc. </a:t>
            </a:r>
          </a:p>
          <a:p>
            <a:r>
              <a:rPr lang="en-US" sz="2000"/>
              <a:t>• Chip die size increases </a:t>
            </a:r>
          </a:p>
          <a:p>
            <a:pPr lvl="1"/>
            <a:r>
              <a:rPr lang="en-US" sz="2000"/>
              <a:t>– Fewer dies per wafer </a:t>
            </a:r>
          </a:p>
          <a:p>
            <a:pPr lvl="1"/>
            <a:r>
              <a:rPr lang="en-US" sz="2000"/>
              <a:t>– More defective dies </a:t>
            </a:r>
          </a:p>
          <a:p>
            <a:r>
              <a:rPr lang="en-US" sz="2000"/>
              <a:t>• Die testing more expensive </a:t>
            </a:r>
          </a:p>
          <a:p>
            <a:pPr lvl="1"/>
            <a:r>
              <a:rPr lang="en-US" sz="2000"/>
              <a:t>– Must test whether feature works </a:t>
            </a:r>
          </a:p>
          <a:p>
            <a:r>
              <a:rPr lang="en-US" sz="2000"/>
              <a:t>• Die package more expensive </a:t>
            </a:r>
          </a:p>
          <a:p>
            <a:pPr lvl="1"/>
            <a:r>
              <a:rPr lang="en-US" sz="2000"/>
              <a:t>– Larger package, maybe more pins </a:t>
            </a:r>
          </a:p>
          <a:p>
            <a:pPr lvl="1"/>
            <a:r>
              <a:rPr lang="en-US" sz="2000"/>
              <a:t>– If feature needs more power, may need better heat sink</a:t>
            </a:r>
          </a:p>
        </p:txBody>
      </p:sp>
      <p:sp>
        <p:nvSpPr>
          <p:cNvPr id="3" name="Title 2">
            <a:extLst>
              <a:ext uri="{FF2B5EF4-FFF2-40B4-BE49-F238E27FC236}">
                <a16:creationId xmlns:a16="http://schemas.microsoft.com/office/drawing/2014/main" id="{0278415B-0818-4B1A-AC87-747A6D5004AA}"/>
              </a:ext>
            </a:extLst>
          </p:cNvPr>
          <p:cNvSpPr>
            <a:spLocks noGrp="1"/>
          </p:cNvSpPr>
          <p:nvPr>
            <p:ph type="title"/>
          </p:nvPr>
        </p:nvSpPr>
        <p:spPr/>
        <p:txBody>
          <a:bodyPr/>
          <a:lstStyle/>
          <a:p>
            <a:r>
              <a:rPr lang="en-US"/>
              <a:t>Interaction of Price and Performance</a:t>
            </a:r>
          </a:p>
        </p:txBody>
      </p:sp>
    </p:spTree>
    <p:extLst>
      <p:ext uri="{BB962C8B-B14F-4D97-AF65-F5344CB8AC3E}">
        <p14:creationId xmlns:p14="http://schemas.microsoft.com/office/powerpoint/2010/main" val="3386318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A20B4D-ED1F-4292-8FB3-809374B8DBD9}"/>
              </a:ext>
            </a:extLst>
          </p:cNvPr>
          <p:cNvSpPr>
            <a:spLocks noGrp="1"/>
          </p:cNvSpPr>
          <p:nvPr>
            <p:ph idx="1"/>
          </p:nvPr>
        </p:nvSpPr>
        <p:spPr/>
        <p:txBody>
          <a:bodyPr>
            <a:normAutofit/>
          </a:bodyPr>
          <a:lstStyle/>
          <a:p>
            <a:r>
              <a:rPr lang="en-US" sz="4000"/>
              <a:t>Original sense: – Taking a range of building materials, putting together in desirable ways to achieve a building suited to its purpose</a:t>
            </a:r>
          </a:p>
        </p:txBody>
      </p:sp>
      <p:sp>
        <p:nvSpPr>
          <p:cNvPr id="2" name="Title 1">
            <a:extLst>
              <a:ext uri="{FF2B5EF4-FFF2-40B4-BE49-F238E27FC236}">
                <a16:creationId xmlns:a16="http://schemas.microsoft.com/office/drawing/2014/main" id="{0E05C3A3-0263-4511-9353-9033D8A96EEB}"/>
              </a:ext>
            </a:extLst>
          </p:cNvPr>
          <p:cNvSpPr>
            <a:spLocks noGrp="1"/>
          </p:cNvSpPr>
          <p:nvPr>
            <p:ph type="title"/>
          </p:nvPr>
        </p:nvSpPr>
        <p:spPr/>
        <p:txBody>
          <a:bodyPr/>
          <a:lstStyle/>
          <a:p>
            <a:r>
              <a:rPr lang="en-US"/>
              <a:t>1.Concept</a:t>
            </a:r>
          </a:p>
        </p:txBody>
      </p:sp>
    </p:spTree>
    <p:extLst>
      <p:ext uri="{BB962C8B-B14F-4D97-AF65-F5344CB8AC3E}">
        <p14:creationId xmlns:p14="http://schemas.microsoft.com/office/powerpoint/2010/main" val="42589008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903624-28DC-49FB-A652-2F194290E2B3}"/>
              </a:ext>
            </a:extLst>
          </p:cNvPr>
          <p:cNvSpPr>
            <a:spLocks noGrp="1"/>
          </p:cNvSpPr>
          <p:nvPr>
            <p:ph idx="1"/>
          </p:nvPr>
        </p:nvSpPr>
        <p:spPr>
          <a:xfrm>
            <a:off x="604434" y="1307983"/>
            <a:ext cx="10739428" cy="5101389"/>
          </a:xfrm>
        </p:spPr>
        <p:txBody>
          <a:bodyPr>
            <a:noAutofit/>
          </a:bodyPr>
          <a:lstStyle/>
          <a:p>
            <a:r>
              <a:rPr lang="en-US" sz="1800"/>
              <a:t>• Maximize performance </a:t>
            </a:r>
          </a:p>
          <a:p>
            <a:pPr lvl="1"/>
            <a:r>
              <a:rPr lang="en-US" sz="1800"/>
              <a:t>• Within the constraints of </a:t>
            </a:r>
          </a:p>
          <a:p>
            <a:pPr lvl="2"/>
            <a:r>
              <a:rPr lang="en-US" sz="1800"/>
              <a:t>– Peak power, average power, thermals, die area, metal layers, reliability, manufacturing costs, implementation complexity, verification complexity, time-to-market, cost to manufacturer (Intel), cost to OEM (Dell), cost to end-customer (you). </a:t>
            </a:r>
          </a:p>
          <a:p>
            <a:pPr lvl="2"/>
            <a:endParaRPr lang="en-US" sz="1800"/>
          </a:p>
          <a:p>
            <a:pPr lvl="2"/>
            <a:r>
              <a:rPr lang="en-US" sz="1800"/>
              <a:t>– Which really just says: </a:t>
            </a:r>
          </a:p>
          <a:p>
            <a:pPr lvl="2"/>
            <a:endParaRPr lang="en-US" sz="1800"/>
          </a:p>
          <a:p>
            <a:pPr lvl="2"/>
            <a:r>
              <a:rPr lang="en-US"/>
              <a:t>• Maximize performance per $$$ </a:t>
            </a:r>
          </a:p>
          <a:p>
            <a:r>
              <a:rPr lang="en-US" sz="1800"/>
              <a:t> </a:t>
            </a:r>
          </a:p>
          <a:p>
            <a:r>
              <a:rPr lang="en-US" sz="1800"/>
              <a:t>•Huge, multi-variable optimization problem! </a:t>
            </a:r>
          </a:p>
          <a:p>
            <a:pPr lvl="1"/>
            <a:r>
              <a:rPr lang="en-US" sz="1800"/>
              <a:t>– Not all variables are independent </a:t>
            </a:r>
          </a:p>
          <a:p>
            <a:pPr lvl="1"/>
            <a:r>
              <a:rPr lang="en-US" sz="1800"/>
              <a:t>– Not all variables have the same weight</a:t>
            </a:r>
          </a:p>
          <a:p>
            <a:pPr lvl="1"/>
            <a:r>
              <a:rPr lang="en-US" sz="1800"/>
              <a:t>– The same variable may have different weights to different customers</a:t>
            </a:r>
          </a:p>
          <a:p>
            <a:pPr lvl="1"/>
            <a:endParaRPr lang="en-US" sz="1800"/>
          </a:p>
        </p:txBody>
      </p:sp>
      <p:sp>
        <p:nvSpPr>
          <p:cNvPr id="3" name="Title 2">
            <a:extLst>
              <a:ext uri="{FF2B5EF4-FFF2-40B4-BE49-F238E27FC236}">
                <a16:creationId xmlns:a16="http://schemas.microsoft.com/office/drawing/2014/main" id="{5BD07518-9F62-4881-93B6-33C439D07703}"/>
              </a:ext>
            </a:extLst>
          </p:cNvPr>
          <p:cNvSpPr>
            <a:spLocks noGrp="1"/>
          </p:cNvSpPr>
          <p:nvPr>
            <p:ph type="title"/>
          </p:nvPr>
        </p:nvSpPr>
        <p:spPr/>
        <p:txBody>
          <a:bodyPr/>
          <a:lstStyle/>
          <a:p>
            <a:r>
              <a:rPr lang="en-US"/>
              <a:t>Goal of Processor Design</a:t>
            </a:r>
          </a:p>
        </p:txBody>
      </p:sp>
      <p:sp>
        <p:nvSpPr>
          <p:cNvPr id="4" name="Speech Bubble: Rectangle with Corners Rounded 3">
            <a:extLst>
              <a:ext uri="{FF2B5EF4-FFF2-40B4-BE49-F238E27FC236}">
                <a16:creationId xmlns:a16="http://schemas.microsoft.com/office/drawing/2014/main" id="{15FF8D53-76A4-4D57-992D-FFAD810EFAD4}"/>
              </a:ext>
            </a:extLst>
          </p:cNvPr>
          <p:cNvSpPr/>
          <p:nvPr/>
        </p:nvSpPr>
        <p:spPr>
          <a:xfrm rot="5400000">
            <a:off x="6618407" y="2735454"/>
            <a:ext cx="2948133" cy="3992948"/>
          </a:xfrm>
          <a:prstGeom prst="wedgeRoundRectCallou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t>Laptop/Embedded: Power, weight and size constraints are more important than in Desktop/Server world</a:t>
            </a:r>
          </a:p>
        </p:txBody>
      </p:sp>
    </p:spTree>
    <p:extLst>
      <p:ext uri="{BB962C8B-B14F-4D97-AF65-F5344CB8AC3E}">
        <p14:creationId xmlns:p14="http://schemas.microsoft.com/office/powerpoint/2010/main" val="20105290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12FC0ED-2582-4948-8A88-E5429DD6B3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2610" y="1782729"/>
            <a:ext cx="7823430" cy="3963261"/>
          </a:xfrm>
        </p:spPr>
      </p:pic>
      <p:sp>
        <p:nvSpPr>
          <p:cNvPr id="3" name="Title 2">
            <a:extLst>
              <a:ext uri="{FF2B5EF4-FFF2-40B4-BE49-F238E27FC236}">
                <a16:creationId xmlns:a16="http://schemas.microsoft.com/office/drawing/2014/main" id="{992A702C-E0A1-45DE-83C7-06F563D78179}"/>
              </a:ext>
            </a:extLst>
          </p:cNvPr>
          <p:cNvSpPr>
            <a:spLocks noGrp="1"/>
          </p:cNvSpPr>
          <p:nvPr>
            <p:ph type="title"/>
          </p:nvPr>
        </p:nvSpPr>
        <p:spPr/>
        <p:txBody>
          <a:bodyPr/>
          <a:lstStyle/>
          <a:p>
            <a:r>
              <a:rPr lang="en-US"/>
              <a:t>Basic Computational Model</a:t>
            </a:r>
          </a:p>
        </p:txBody>
      </p:sp>
      <p:pic>
        <p:nvPicPr>
          <p:cNvPr id="7" name="Picture 6">
            <a:extLst>
              <a:ext uri="{FF2B5EF4-FFF2-40B4-BE49-F238E27FC236}">
                <a16:creationId xmlns:a16="http://schemas.microsoft.com/office/drawing/2014/main" id="{2082D211-7F56-4AD5-BD06-5B3D78B36D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807" y="1304102"/>
            <a:ext cx="10568693" cy="5284347"/>
          </a:xfrm>
          <a:prstGeom prst="rect">
            <a:avLst/>
          </a:prstGeom>
        </p:spPr>
      </p:pic>
      <p:pic>
        <p:nvPicPr>
          <p:cNvPr id="9" name="Picture 8">
            <a:extLst>
              <a:ext uri="{FF2B5EF4-FFF2-40B4-BE49-F238E27FC236}">
                <a16:creationId xmlns:a16="http://schemas.microsoft.com/office/drawing/2014/main" id="{4CA0EFCD-6AE4-43F5-8BDB-642350F00B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807" y="1287284"/>
            <a:ext cx="10568694" cy="5330769"/>
          </a:xfrm>
          <a:prstGeom prst="rect">
            <a:avLst/>
          </a:prstGeom>
        </p:spPr>
      </p:pic>
      <p:pic>
        <p:nvPicPr>
          <p:cNvPr id="11" name="Picture 10">
            <a:extLst>
              <a:ext uri="{FF2B5EF4-FFF2-40B4-BE49-F238E27FC236}">
                <a16:creationId xmlns:a16="http://schemas.microsoft.com/office/drawing/2014/main" id="{F558D72D-D726-4A47-802D-22D9C6A1EC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0807" y="1281679"/>
            <a:ext cx="10568694" cy="5346243"/>
          </a:xfrm>
          <a:prstGeom prst="rect">
            <a:avLst/>
          </a:prstGeom>
        </p:spPr>
      </p:pic>
      <p:pic>
        <p:nvPicPr>
          <p:cNvPr id="13" name="Picture 12">
            <a:extLst>
              <a:ext uri="{FF2B5EF4-FFF2-40B4-BE49-F238E27FC236}">
                <a16:creationId xmlns:a16="http://schemas.microsoft.com/office/drawing/2014/main" id="{F8F33D49-94E5-4706-968A-5703DF6084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807" y="1304102"/>
            <a:ext cx="10568693" cy="5284347"/>
          </a:xfrm>
          <a:prstGeom prst="rect">
            <a:avLst/>
          </a:prstGeom>
        </p:spPr>
      </p:pic>
      <p:pic>
        <p:nvPicPr>
          <p:cNvPr id="15" name="Picture 14">
            <a:extLst>
              <a:ext uri="{FF2B5EF4-FFF2-40B4-BE49-F238E27FC236}">
                <a16:creationId xmlns:a16="http://schemas.microsoft.com/office/drawing/2014/main" id="{04C3F583-6DDE-4523-AC56-9F96F96FBB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0807" y="1309710"/>
            <a:ext cx="10568694" cy="5268873"/>
          </a:xfrm>
          <a:prstGeom prst="rect">
            <a:avLst/>
          </a:prstGeom>
        </p:spPr>
      </p:pic>
      <p:pic>
        <p:nvPicPr>
          <p:cNvPr id="17" name="Picture 16">
            <a:extLst>
              <a:ext uri="{FF2B5EF4-FFF2-40B4-BE49-F238E27FC236}">
                <a16:creationId xmlns:a16="http://schemas.microsoft.com/office/drawing/2014/main" id="{8E562862-367E-49EC-97DB-4D4C054AA3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0807" y="1292892"/>
            <a:ext cx="10568693" cy="5315294"/>
          </a:xfrm>
          <a:prstGeom prst="rect">
            <a:avLst/>
          </a:prstGeom>
        </p:spPr>
      </p:pic>
      <p:pic>
        <p:nvPicPr>
          <p:cNvPr id="19" name="Picture 18">
            <a:extLst>
              <a:ext uri="{FF2B5EF4-FFF2-40B4-BE49-F238E27FC236}">
                <a16:creationId xmlns:a16="http://schemas.microsoft.com/office/drawing/2014/main" id="{F1322826-DECA-4AFB-A7C4-FBC46813C2A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0807" y="1298497"/>
            <a:ext cx="10568694" cy="5299821"/>
          </a:xfrm>
          <a:prstGeom prst="rect">
            <a:avLst/>
          </a:prstGeom>
        </p:spPr>
      </p:pic>
      <p:pic>
        <p:nvPicPr>
          <p:cNvPr id="21" name="Picture 20">
            <a:extLst>
              <a:ext uri="{FF2B5EF4-FFF2-40B4-BE49-F238E27FC236}">
                <a16:creationId xmlns:a16="http://schemas.microsoft.com/office/drawing/2014/main" id="{D08F8A0F-38F2-4116-BC70-1AC77EDB50B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0807" y="1267664"/>
            <a:ext cx="10568694" cy="5384927"/>
          </a:xfrm>
          <a:prstGeom prst="rect">
            <a:avLst/>
          </a:prstGeom>
        </p:spPr>
      </p:pic>
    </p:spTree>
    <p:extLst>
      <p:ext uri="{BB962C8B-B14F-4D97-AF65-F5344CB8AC3E}">
        <p14:creationId xmlns:p14="http://schemas.microsoft.com/office/powerpoint/2010/main" val="40850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D137B28-52A0-4A00-B162-E810FA40BF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9706" y="1867190"/>
            <a:ext cx="8145774" cy="4037108"/>
          </a:xfrm>
        </p:spPr>
      </p:pic>
      <p:pic>
        <p:nvPicPr>
          <p:cNvPr id="7" name="Picture 6">
            <a:extLst>
              <a:ext uri="{FF2B5EF4-FFF2-40B4-BE49-F238E27FC236}">
                <a16:creationId xmlns:a16="http://schemas.microsoft.com/office/drawing/2014/main" id="{169ECFCD-B858-44F4-B204-C76D5FA341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338" y="1239048"/>
            <a:ext cx="10765621" cy="5485265"/>
          </a:xfrm>
          <a:prstGeom prst="rect">
            <a:avLst/>
          </a:prstGeom>
        </p:spPr>
      </p:pic>
      <p:pic>
        <p:nvPicPr>
          <p:cNvPr id="9" name="Picture 8">
            <a:extLst>
              <a:ext uri="{FF2B5EF4-FFF2-40B4-BE49-F238E27FC236}">
                <a16:creationId xmlns:a16="http://schemas.microsoft.com/office/drawing/2014/main" id="{7C354C94-87C2-403C-A32C-C614086F2C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338" y="1293742"/>
            <a:ext cx="10765621" cy="5359167"/>
          </a:xfrm>
          <a:prstGeom prst="rect">
            <a:avLst/>
          </a:prstGeom>
        </p:spPr>
      </p:pic>
    </p:spTree>
    <p:extLst>
      <p:ext uri="{BB962C8B-B14F-4D97-AF65-F5344CB8AC3E}">
        <p14:creationId xmlns:p14="http://schemas.microsoft.com/office/powerpoint/2010/main" val="409412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E148923-A3B1-42DF-B0D4-40A9491B84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3915" y="1922973"/>
            <a:ext cx="7934804" cy="4037108"/>
          </a:xfrm>
        </p:spPr>
      </p:pic>
      <p:pic>
        <p:nvPicPr>
          <p:cNvPr id="7" name="Picture 6">
            <a:extLst>
              <a:ext uri="{FF2B5EF4-FFF2-40B4-BE49-F238E27FC236}">
                <a16:creationId xmlns:a16="http://schemas.microsoft.com/office/drawing/2014/main" id="{B6C929F2-E5BA-4827-B8C3-C0DB4180A8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38" y="1332434"/>
            <a:ext cx="10765621" cy="5398573"/>
          </a:xfrm>
          <a:prstGeom prst="rect">
            <a:avLst/>
          </a:prstGeom>
        </p:spPr>
      </p:pic>
      <p:pic>
        <p:nvPicPr>
          <p:cNvPr id="9" name="Picture 8">
            <a:extLst>
              <a:ext uri="{FF2B5EF4-FFF2-40B4-BE49-F238E27FC236}">
                <a16:creationId xmlns:a16="http://schemas.microsoft.com/office/drawing/2014/main" id="{A025BD2B-6738-4708-90A9-2FB0808998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038" y="1301668"/>
            <a:ext cx="10765621" cy="5469503"/>
          </a:xfrm>
          <a:prstGeom prst="rect">
            <a:avLst/>
          </a:prstGeom>
        </p:spPr>
      </p:pic>
    </p:spTree>
    <p:extLst>
      <p:ext uri="{BB962C8B-B14F-4D97-AF65-F5344CB8AC3E}">
        <p14:creationId xmlns:p14="http://schemas.microsoft.com/office/powerpoint/2010/main" val="305585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6EEA143-1A34-4EEA-B2B8-BC517AF873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9652" y="1901445"/>
            <a:ext cx="8057733" cy="4052462"/>
          </a:xfrm>
        </p:spPr>
      </p:pic>
      <p:pic>
        <p:nvPicPr>
          <p:cNvPr id="7" name="Picture 6">
            <a:extLst>
              <a:ext uri="{FF2B5EF4-FFF2-40B4-BE49-F238E27FC236}">
                <a16:creationId xmlns:a16="http://schemas.microsoft.com/office/drawing/2014/main" id="{DC5BDA42-979A-4AA3-84CF-24247B291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442" y="1254002"/>
            <a:ext cx="10806564" cy="5537771"/>
          </a:xfrm>
          <a:prstGeom prst="rect">
            <a:avLst/>
          </a:prstGeom>
        </p:spPr>
      </p:pic>
      <p:pic>
        <p:nvPicPr>
          <p:cNvPr id="9" name="Picture 8">
            <a:extLst>
              <a:ext uri="{FF2B5EF4-FFF2-40B4-BE49-F238E27FC236}">
                <a16:creationId xmlns:a16="http://schemas.microsoft.com/office/drawing/2014/main" id="{FFF7550E-7CB5-4EE1-AC92-7BE91E5408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442" y="1274693"/>
            <a:ext cx="10806564" cy="5490304"/>
          </a:xfrm>
          <a:prstGeom prst="rect">
            <a:avLst/>
          </a:prstGeom>
        </p:spPr>
      </p:pic>
    </p:spTree>
    <p:extLst>
      <p:ext uri="{BB962C8B-B14F-4D97-AF65-F5344CB8AC3E}">
        <p14:creationId xmlns:p14="http://schemas.microsoft.com/office/powerpoint/2010/main" val="945668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5EB30-9D80-4A26-9EAE-0D1FB4B15B08}"/>
              </a:ext>
            </a:extLst>
          </p:cNvPr>
          <p:cNvSpPr>
            <a:spLocks noGrp="1"/>
          </p:cNvSpPr>
          <p:nvPr>
            <p:ph type="title"/>
          </p:nvPr>
        </p:nvSpPr>
        <p:spPr>
          <a:xfrm>
            <a:off x="521207" y="583096"/>
            <a:ext cx="9325158" cy="1593176"/>
          </a:xfrm>
        </p:spPr>
        <p:txBody>
          <a:bodyPr>
            <a:normAutofit/>
          </a:bodyPr>
          <a:lstStyle/>
          <a:p>
            <a:r>
              <a:rPr lang="en-US"/>
              <a:t>Von-Neumann and Harvard Architecture</a:t>
            </a:r>
          </a:p>
        </p:txBody>
      </p:sp>
      <p:sp>
        <p:nvSpPr>
          <p:cNvPr id="3" name="Content Placeholder 2">
            <a:extLst>
              <a:ext uri="{FF2B5EF4-FFF2-40B4-BE49-F238E27FC236}">
                <a16:creationId xmlns:a16="http://schemas.microsoft.com/office/drawing/2014/main" id="{A97967BB-1AB0-416E-AD39-0C3542103F07}"/>
              </a:ext>
            </a:extLst>
          </p:cNvPr>
          <p:cNvSpPr>
            <a:spLocks noGrp="1"/>
          </p:cNvSpPr>
          <p:nvPr>
            <p:ph sz="quarter" idx="13"/>
          </p:nvPr>
        </p:nvSpPr>
        <p:spPr/>
        <p:txBody>
          <a:bodyPr/>
          <a:lstStyle/>
          <a:p>
            <a:r>
              <a:rPr lang="en-US"/>
              <a:t>Two types of digital architectures</a:t>
            </a:r>
          </a:p>
          <a:p>
            <a:r>
              <a:rPr lang="en-US"/>
              <a:t>Classified by how they use memory</a:t>
            </a:r>
          </a:p>
        </p:txBody>
      </p:sp>
      <p:pic>
        <p:nvPicPr>
          <p:cNvPr id="4" name="Picture 3">
            <a:extLst>
              <a:ext uri="{FF2B5EF4-FFF2-40B4-BE49-F238E27FC236}">
                <a16:creationId xmlns:a16="http://schemas.microsoft.com/office/drawing/2014/main" id="{ED1BF7FF-B84B-4C81-AA0F-715D24850F9E}"/>
              </a:ext>
            </a:extLst>
          </p:cNvPr>
          <p:cNvPicPr>
            <a:picLocks noChangeAspect="1"/>
          </p:cNvPicPr>
          <p:nvPr/>
        </p:nvPicPr>
        <p:blipFill rotWithShape="1">
          <a:blip r:embed="rId2"/>
          <a:srcRect l="5164" t="23982" r="4701" b="14379"/>
          <a:stretch/>
        </p:blipFill>
        <p:spPr>
          <a:xfrm>
            <a:off x="5810198" y="2437797"/>
            <a:ext cx="6478181" cy="3326296"/>
          </a:xfrm>
          <a:prstGeom prst="rect">
            <a:avLst/>
          </a:prstGeom>
        </p:spPr>
      </p:pic>
    </p:spTree>
    <p:extLst>
      <p:ext uri="{BB962C8B-B14F-4D97-AF65-F5344CB8AC3E}">
        <p14:creationId xmlns:p14="http://schemas.microsoft.com/office/powerpoint/2010/main" val="42714751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CE0D6A-DA8D-414B-9FE8-AF456CDA6274}"/>
              </a:ext>
            </a:extLst>
          </p:cNvPr>
          <p:cNvSpPr>
            <a:spLocks noGrp="1"/>
          </p:cNvSpPr>
          <p:nvPr>
            <p:ph idx="1"/>
          </p:nvPr>
        </p:nvSpPr>
        <p:spPr/>
        <p:txBody>
          <a:bodyPr>
            <a:normAutofit fontScale="70000" lnSpcReduction="20000"/>
          </a:bodyPr>
          <a:lstStyle/>
          <a:p>
            <a:r>
              <a:rPr lang="en-US" sz="3200"/>
              <a:t>The same memory and bus are used to store both data and instructions that run the program.</a:t>
            </a:r>
          </a:p>
          <a:p>
            <a:r>
              <a:rPr lang="en-US" sz="3200"/>
              <a:t>Since we cannot access program memory and data memory simultaneously, the Von Neumann architecture is susceptible to bottlenecks and the system performance is affected.</a:t>
            </a:r>
          </a:p>
          <a:p>
            <a:r>
              <a:rPr lang="en-US" sz="3200"/>
              <a:t>The processor needs two clock cycles to complete an instruction. So, pipelining is not possible with this architecture.</a:t>
            </a:r>
          </a:p>
          <a:p>
            <a:r>
              <a:rPr lang="en-US" sz="3200"/>
              <a:t>In the first clock cycle, the processor gets the instruction from memory and decodes it. In the next clock cycle the required data is taken from memory. For each instruction,  this cycle repeats and hence needs two cycles to complete an instruction.</a:t>
            </a:r>
          </a:p>
          <a:p>
            <a:r>
              <a:rPr lang="en-US" sz="3200"/>
              <a:t>Von Neumann architecture is relatively older and was replaced by Harvard architecture.</a:t>
            </a:r>
          </a:p>
          <a:p>
            <a:endParaRPr lang="en-US" sz="3200"/>
          </a:p>
          <a:p>
            <a:endParaRPr lang="en-US" sz="3200"/>
          </a:p>
        </p:txBody>
      </p:sp>
      <p:sp>
        <p:nvSpPr>
          <p:cNvPr id="3" name="Title 2">
            <a:extLst>
              <a:ext uri="{FF2B5EF4-FFF2-40B4-BE49-F238E27FC236}">
                <a16:creationId xmlns:a16="http://schemas.microsoft.com/office/drawing/2014/main" id="{8F5A3BD9-0AE7-4266-BB86-6610470BF4F6}"/>
              </a:ext>
            </a:extLst>
          </p:cNvPr>
          <p:cNvSpPr>
            <a:spLocks noGrp="1"/>
          </p:cNvSpPr>
          <p:nvPr>
            <p:ph type="title"/>
          </p:nvPr>
        </p:nvSpPr>
        <p:spPr/>
        <p:txBody>
          <a:bodyPr/>
          <a:lstStyle/>
          <a:p>
            <a:r>
              <a:rPr lang="en-US"/>
              <a:t>Von-Neumann Architecture</a:t>
            </a:r>
          </a:p>
        </p:txBody>
      </p:sp>
    </p:spTree>
    <p:extLst>
      <p:ext uri="{BB962C8B-B14F-4D97-AF65-F5344CB8AC3E}">
        <p14:creationId xmlns:p14="http://schemas.microsoft.com/office/powerpoint/2010/main" val="12740098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233E85-869D-4FD6-9C28-5EA75D2AE364}"/>
              </a:ext>
            </a:extLst>
          </p:cNvPr>
          <p:cNvSpPr>
            <a:spLocks noGrp="1"/>
          </p:cNvSpPr>
          <p:nvPr>
            <p:ph idx="1"/>
          </p:nvPr>
        </p:nvSpPr>
        <p:spPr/>
        <p:txBody>
          <a:bodyPr>
            <a:normAutofit fontScale="92500" lnSpcReduction="20000"/>
          </a:bodyPr>
          <a:lstStyle/>
          <a:p>
            <a:r>
              <a:rPr lang="en-US" sz="2800"/>
              <a:t>The Von Neumann bottleneck is a limitation of throughput caused by the standard personal computer architecture.</a:t>
            </a:r>
          </a:p>
          <a:p>
            <a:r>
              <a:rPr lang="en-US" sz="2800"/>
              <a:t>If a Von Neumann machine wants to perform an operation on some data in memory, it has to move the data across the bus into the CPU. When the computation is done, it needs to move outputs of the computation to memory across the same bus. The amount of data the bus can transfer at one time limit the speed and bandwidth of the system.</a:t>
            </a:r>
          </a:p>
          <a:p>
            <a:r>
              <a:rPr lang="en-US" sz="2800"/>
              <a:t>The processor can be idle while waiting for the memory fetch based on what the processor might need to do after the current operation is finished.</a:t>
            </a:r>
          </a:p>
          <a:p>
            <a:r>
              <a:rPr lang="en-US" sz="2800"/>
              <a:t>That limited throughput of a computer is referred to the Von Neumann bottleneck and often limits the performance of the system.</a:t>
            </a:r>
          </a:p>
          <a:p>
            <a:endParaRPr lang="en-US" sz="2800"/>
          </a:p>
        </p:txBody>
      </p:sp>
      <p:sp>
        <p:nvSpPr>
          <p:cNvPr id="3" name="Title 2">
            <a:extLst>
              <a:ext uri="{FF2B5EF4-FFF2-40B4-BE49-F238E27FC236}">
                <a16:creationId xmlns:a16="http://schemas.microsoft.com/office/drawing/2014/main" id="{8058539D-35C7-436D-BBF3-EADC481C20AC}"/>
              </a:ext>
            </a:extLst>
          </p:cNvPr>
          <p:cNvSpPr>
            <a:spLocks noGrp="1"/>
          </p:cNvSpPr>
          <p:nvPr>
            <p:ph type="title"/>
          </p:nvPr>
        </p:nvSpPr>
        <p:spPr/>
        <p:txBody>
          <a:bodyPr/>
          <a:lstStyle/>
          <a:p>
            <a:r>
              <a:rPr lang="en-US"/>
              <a:t>The Von Neumann Bottleneck</a:t>
            </a:r>
          </a:p>
        </p:txBody>
      </p:sp>
    </p:spTree>
    <p:extLst>
      <p:ext uri="{BB962C8B-B14F-4D97-AF65-F5344CB8AC3E}">
        <p14:creationId xmlns:p14="http://schemas.microsoft.com/office/powerpoint/2010/main" val="31043946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BBA690-04EA-4129-A60B-C393919AD62A}"/>
              </a:ext>
            </a:extLst>
          </p:cNvPr>
          <p:cNvSpPr>
            <a:spLocks noGrp="1"/>
          </p:cNvSpPr>
          <p:nvPr>
            <p:ph idx="1"/>
          </p:nvPr>
        </p:nvSpPr>
        <p:spPr/>
        <p:txBody>
          <a:bodyPr>
            <a:normAutofit fontScale="92500" lnSpcReduction="10000"/>
          </a:bodyPr>
          <a:lstStyle/>
          <a:p>
            <a:r>
              <a:rPr lang="en-US" sz="2800"/>
              <a:t>The name is originated from ‘Harvard Mark I’ a relay based old computer.</a:t>
            </a:r>
          </a:p>
          <a:p>
            <a:r>
              <a:rPr lang="en-US" sz="2800"/>
              <a:t>The Harvard architecture stores machine instructions (program) and data in separate memory units that are connected by different buses. It means it has two separate memories for storing data and program.</a:t>
            </a:r>
          </a:p>
          <a:p>
            <a:r>
              <a:rPr lang="en-US" sz="2800"/>
              <a:t>Processor can complete and instruction in one cycle if  appropriate pipelining strategies are implemented. Or computers designed with Harvard architecture are able to run a program and access data independently,  and therefore simultaneously.</a:t>
            </a:r>
          </a:p>
          <a:p>
            <a:r>
              <a:rPr lang="en-US" sz="2800"/>
              <a:t>Harvard architecture has a strict separation between data and code. Thus Harvard architecture is more complicated but separate pipelines remove the bottleneck that Von Neumann creates.</a:t>
            </a:r>
          </a:p>
        </p:txBody>
      </p:sp>
      <p:sp>
        <p:nvSpPr>
          <p:cNvPr id="3" name="Title 2">
            <a:extLst>
              <a:ext uri="{FF2B5EF4-FFF2-40B4-BE49-F238E27FC236}">
                <a16:creationId xmlns:a16="http://schemas.microsoft.com/office/drawing/2014/main" id="{EC8237C8-E61E-434C-8AB8-728EEFEABBCA}"/>
              </a:ext>
            </a:extLst>
          </p:cNvPr>
          <p:cNvSpPr>
            <a:spLocks noGrp="1"/>
          </p:cNvSpPr>
          <p:nvPr>
            <p:ph type="title"/>
          </p:nvPr>
        </p:nvSpPr>
        <p:spPr/>
        <p:txBody>
          <a:bodyPr/>
          <a:lstStyle/>
          <a:p>
            <a:r>
              <a:rPr lang="en-US"/>
              <a:t>Harvard Architecture</a:t>
            </a:r>
          </a:p>
        </p:txBody>
      </p:sp>
    </p:spTree>
    <p:extLst>
      <p:ext uri="{BB962C8B-B14F-4D97-AF65-F5344CB8AC3E}">
        <p14:creationId xmlns:p14="http://schemas.microsoft.com/office/powerpoint/2010/main" val="29831792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3460694E-ABC8-4252-AFBF-F5C4C62402C2}"/>
              </a:ext>
            </a:extLst>
          </p:cNvPr>
          <p:cNvGraphicFramePr>
            <a:graphicFrameLocks noGrp="1"/>
          </p:cNvGraphicFramePr>
          <p:nvPr>
            <p:ph idx="1"/>
            <p:extLst>
              <p:ext uri="{D42A27DB-BD31-4B8C-83A1-F6EECF244321}">
                <p14:modId xmlns:p14="http://schemas.microsoft.com/office/powerpoint/2010/main" val="2126149309"/>
              </p:ext>
            </p:extLst>
          </p:nvPr>
        </p:nvGraphicFramePr>
        <p:xfrm>
          <a:off x="604838" y="1604962"/>
          <a:ext cx="10982324" cy="4804408"/>
        </p:xfrm>
        <a:graphic>
          <a:graphicData uri="http://schemas.openxmlformats.org/drawingml/2006/table">
            <a:tbl>
              <a:tblPr firstRow="1" bandRow="1">
                <a:tableStyleId>{5C22544A-7EE6-4342-B048-85BDC9FD1C3A}</a:tableStyleId>
              </a:tblPr>
              <a:tblGrid>
                <a:gridCol w="5491162">
                  <a:extLst>
                    <a:ext uri="{9D8B030D-6E8A-4147-A177-3AD203B41FA5}">
                      <a16:colId xmlns:a16="http://schemas.microsoft.com/office/drawing/2014/main" val="1166228400"/>
                    </a:ext>
                  </a:extLst>
                </a:gridCol>
                <a:gridCol w="5491162">
                  <a:extLst>
                    <a:ext uri="{9D8B030D-6E8A-4147-A177-3AD203B41FA5}">
                      <a16:colId xmlns:a16="http://schemas.microsoft.com/office/drawing/2014/main" val="938182745"/>
                    </a:ext>
                  </a:extLst>
                </a:gridCol>
              </a:tblGrid>
              <a:tr h="485092">
                <a:tc>
                  <a:txBody>
                    <a:bodyPr/>
                    <a:lstStyle/>
                    <a:p>
                      <a:r>
                        <a:rPr lang="en-US"/>
                        <a:t>Von Neumann architecture</a:t>
                      </a:r>
                    </a:p>
                  </a:txBody>
                  <a:tcPr/>
                </a:tc>
                <a:tc>
                  <a:txBody>
                    <a:bodyPr/>
                    <a:lstStyle/>
                    <a:p>
                      <a:r>
                        <a:rPr lang="en-US"/>
                        <a:t>Harvard architecture</a:t>
                      </a:r>
                    </a:p>
                  </a:txBody>
                  <a:tcPr/>
                </a:tc>
                <a:extLst>
                  <a:ext uri="{0D108BD9-81ED-4DB2-BD59-A6C34878D82A}">
                    <a16:rowId xmlns:a16="http://schemas.microsoft.com/office/drawing/2014/main" val="2312865102"/>
                  </a:ext>
                </a:extLst>
              </a:tr>
              <a:tr h="837283">
                <a:tc>
                  <a:txBody>
                    <a:bodyPr/>
                    <a:lstStyle/>
                    <a:p>
                      <a:r>
                        <a:rPr lang="en-US" sz="2000"/>
                        <a:t>Named after the mathematician and early computer scientist John Von Neumann.</a:t>
                      </a:r>
                    </a:p>
                  </a:txBody>
                  <a:tcPr/>
                </a:tc>
                <a:tc>
                  <a:txBody>
                    <a:bodyPr/>
                    <a:lstStyle/>
                    <a:p>
                      <a:r>
                        <a:rPr lang="en-US" sz="2000"/>
                        <a:t>Name originated from ‘Harvard Mark I’, a relay based old computer.</a:t>
                      </a:r>
                    </a:p>
                  </a:txBody>
                  <a:tcPr/>
                </a:tc>
                <a:extLst>
                  <a:ext uri="{0D108BD9-81ED-4DB2-BD59-A6C34878D82A}">
                    <a16:rowId xmlns:a16="http://schemas.microsoft.com/office/drawing/2014/main" val="1566035623"/>
                  </a:ext>
                </a:extLst>
              </a:tr>
              <a:tr h="837283">
                <a:tc>
                  <a:txBody>
                    <a:bodyPr/>
                    <a:lstStyle/>
                    <a:p>
                      <a:r>
                        <a:rPr lang="en-US" sz="2000"/>
                        <a:t>Requires only one memory for their instruction.</a:t>
                      </a:r>
                    </a:p>
                  </a:txBody>
                  <a:tcPr/>
                </a:tc>
                <a:tc>
                  <a:txBody>
                    <a:bodyPr/>
                    <a:lstStyle/>
                    <a:p>
                      <a:r>
                        <a:rPr lang="en-US" sz="2000"/>
                        <a:t>Requires two memories for their instruction (program) and data.</a:t>
                      </a:r>
                    </a:p>
                  </a:txBody>
                  <a:tcPr/>
                </a:tc>
                <a:extLst>
                  <a:ext uri="{0D108BD9-81ED-4DB2-BD59-A6C34878D82A}">
                    <a16:rowId xmlns:a16="http://schemas.microsoft.com/office/drawing/2014/main" val="1718682233"/>
                  </a:ext>
                </a:extLst>
              </a:tr>
              <a:tr h="485092">
                <a:tc>
                  <a:txBody>
                    <a:bodyPr/>
                    <a:lstStyle/>
                    <a:p>
                      <a:r>
                        <a:rPr lang="en-US" sz="2000"/>
                        <a:t>Design is simple. </a:t>
                      </a:r>
                    </a:p>
                  </a:txBody>
                  <a:tcPr/>
                </a:tc>
                <a:tc>
                  <a:txBody>
                    <a:bodyPr/>
                    <a:lstStyle/>
                    <a:p>
                      <a:r>
                        <a:rPr lang="en-US" sz="2000"/>
                        <a:t>Complicated design.</a:t>
                      </a:r>
                    </a:p>
                  </a:txBody>
                  <a:tcPr/>
                </a:tc>
                <a:extLst>
                  <a:ext uri="{0D108BD9-81ED-4DB2-BD59-A6C34878D82A}">
                    <a16:rowId xmlns:a16="http://schemas.microsoft.com/office/drawing/2014/main" val="3221084056"/>
                  </a:ext>
                </a:extLst>
              </a:tr>
              <a:tr h="485092">
                <a:tc>
                  <a:txBody>
                    <a:bodyPr/>
                    <a:lstStyle/>
                    <a:p>
                      <a:r>
                        <a:rPr lang="en-US" sz="2000"/>
                        <a:t>Requires only one bus for instruction and data.</a:t>
                      </a:r>
                    </a:p>
                  </a:txBody>
                  <a:tcPr/>
                </a:tc>
                <a:tc>
                  <a:txBody>
                    <a:bodyPr/>
                    <a:lstStyle/>
                    <a:p>
                      <a:r>
                        <a:rPr lang="en-US" sz="2000"/>
                        <a:t>Requires separate bus for instruction and data.</a:t>
                      </a:r>
                    </a:p>
                  </a:txBody>
                  <a:tcPr/>
                </a:tc>
                <a:extLst>
                  <a:ext uri="{0D108BD9-81ED-4DB2-BD59-A6C34878D82A}">
                    <a16:rowId xmlns:a16="http://schemas.microsoft.com/office/drawing/2014/main" val="3027819583"/>
                  </a:ext>
                </a:extLst>
              </a:tr>
              <a:tr h="837283">
                <a:tc>
                  <a:txBody>
                    <a:bodyPr/>
                    <a:lstStyle/>
                    <a:p>
                      <a:r>
                        <a:rPr lang="en-US" sz="2000"/>
                        <a:t>Processor needs two clock cycles to complete an instruction.</a:t>
                      </a:r>
                    </a:p>
                  </a:txBody>
                  <a:tcPr/>
                </a:tc>
                <a:tc>
                  <a:txBody>
                    <a:bodyPr/>
                    <a:lstStyle/>
                    <a:p>
                      <a:r>
                        <a:rPr lang="en-US" sz="2000"/>
                        <a:t>Processor can complete an instruction in one cycle.</a:t>
                      </a:r>
                    </a:p>
                  </a:txBody>
                  <a:tcPr/>
                </a:tc>
                <a:extLst>
                  <a:ext uri="{0D108BD9-81ED-4DB2-BD59-A6C34878D82A}">
                    <a16:rowId xmlns:a16="http://schemas.microsoft.com/office/drawing/2014/main" val="2641445308"/>
                  </a:ext>
                </a:extLst>
              </a:tr>
              <a:tr h="837283">
                <a:tc>
                  <a:txBody>
                    <a:bodyPr/>
                    <a:lstStyle/>
                    <a:p>
                      <a:r>
                        <a:rPr lang="en-US" sz="2000"/>
                        <a:t>Low performance as compared to Harvard architecture.</a:t>
                      </a:r>
                    </a:p>
                  </a:txBody>
                  <a:tcPr/>
                </a:tc>
                <a:tc>
                  <a:txBody>
                    <a:bodyPr/>
                    <a:lstStyle/>
                    <a:p>
                      <a:r>
                        <a:rPr lang="en-US" sz="2000"/>
                        <a:t>Easier to pipeline,  so  high performance can be achieved.</a:t>
                      </a:r>
                    </a:p>
                  </a:txBody>
                  <a:tcPr/>
                </a:tc>
                <a:extLst>
                  <a:ext uri="{0D108BD9-81ED-4DB2-BD59-A6C34878D82A}">
                    <a16:rowId xmlns:a16="http://schemas.microsoft.com/office/drawing/2014/main" val="1873708972"/>
                  </a:ext>
                </a:extLst>
              </a:tr>
            </a:tbl>
          </a:graphicData>
        </a:graphic>
      </p:graphicFrame>
      <p:sp>
        <p:nvSpPr>
          <p:cNvPr id="3" name="Title 2">
            <a:extLst>
              <a:ext uri="{FF2B5EF4-FFF2-40B4-BE49-F238E27FC236}">
                <a16:creationId xmlns:a16="http://schemas.microsoft.com/office/drawing/2014/main" id="{53AB0F9A-0233-49D3-99E3-998CA3CF30D1}"/>
              </a:ext>
            </a:extLst>
          </p:cNvPr>
          <p:cNvSpPr>
            <a:spLocks noGrp="1"/>
          </p:cNvSpPr>
          <p:nvPr>
            <p:ph type="title"/>
          </p:nvPr>
        </p:nvSpPr>
        <p:spPr/>
        <p:txBody>
          <a:bodyPr/>
          <a:lstStyle/>
          <a:p>
            <a:r>
              <a:rPr lang="en-US"/>
              <a:t>Difference between Von Neumann and Harvard architecture</a:t>
            </a:r>
          </a:p>
        </p:txBody>
      </p:sp>
    </p:spTree>
    <p:extLst>
      <p:ext uri="{BB962C8B-B14F-4D97-AF65-F5344CB8AC3E}">
        <p14:creationId xmlns:p14="http://schemas.microsoft.com/office/powerpoint/2010/main" val="1906251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768E20-9C92-4D64-B79E-92F8772C7401}"/>
              </a:ext>
            </a:extLst>
          </p:cNvPr>
          <p:cNvSpPr>
            <a:spLocks noGrp="1"/>
          </p:cNvSpPr>
          <p:nvPr>
            <p:ph idx="1"/>
          </p:nvPr>
        </p:nvSpPr>
        <p:spPr>
          <a:xfrm>
            <a:off x="1278834" y="1610815"/>
            <a:ext cx="10058400" cy="4879318"/>
          </a:xfrm>
        </p:spPr>
        <p:txBody>
          <a:bodyPr>
            <a:normAutofit/>
          </a:bodyPr>
          <a:lstStyle/>
          <a:p>
            <a:r>
              <a:rPr lang="en-US" sz="3600"/>
              <a:t>In Computer System:  </a:t>
            </a:r>
          </a:p>
          <a:p>
            <a:pPr marL="0" indent="0">
              <a:buNone/>
            </a:pPr>
            <a:r>
              <a:rPr lang="en-US" sz="3600"/>
              <a:t>	Similar: how parts are put together to achieve some overall goal </a:t>
            </a:r>
          </a:p>
          <a:p>
            <a:pPr marL="0" indent="0">
              <a:buNone/>
            </a:pPr>
            <a:r>
              <a:rPr lang="en-US" sz="3600"/>
              <a:t>	 Examples: the architecture of a chip, of the Internet, of an enterprise database system, an email system, a cable TV distribution system</a:t>
            </a:r>
          </a:p>
        </p:txBody>
      </p:sp>
      <p:sp>
        <p:nvSpPr>
          <p:cNvPr id="4" name="TextBox 3">
            <a:extLst>
              <a:ext uri="{FF2B5EF4-FFF2-40B4-BE49-F238E27FC236}">
                <a16:creationId xmlns:a16="http://schemas.microsoft.com/office/drawing/2014/main" id="{15FD7AB5-BFFF-47CE-93A7-E102B0E11520}"/>
              </a:ext>
            </a:extLst>
          </p:cNvPr>
          <p:cNvSpPr txBox="1"/>
          <p:nvPr/>
        </p:nvSpPr>
        <p:spPr>
          <a:xfrm>
            <a:off x="7991061" y="6228523"/>
            <a:ext cx="4015408" cy="261610"/>
          </a:xfrm>
          <a:prstGeom prst="rect">
            <a:avLst/>
          </a:prstGeom>
          <a:noFill/>
        </p:spPr>
        <p:txBody>
          <a:bodyPr wrap="square" rtlCol="0">
            <a:spAutoFit/>
          </a:bodyPr>
          <a:lstStyle/>
          <a:p>
            <a:r>
              <a:rPr lang="en-US" sz="1100"/>
              <a:t>Adapted from David Clark’s, What is “Architecture”?</a:t>
            </a:r>
          </a:p>
        </p:txBody>
      </p:sp>
    </p:spTree>
    <p:extLst>
      <p:ext uri="{BB962C8B-B14F-4D97-AF65-F5344CB8AC3E}">
        <p14:creationId xmlns:p14="http://schemas.microsoft.com/office/powerpoint/2010/main" val="5396534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3460694E-ABC8-4252-AFBF-F5C4C62402C2}"/>
              </a:ext>
            </a:extLst>
          </p:cNvPr>
          <p:cNvGraphicFramePr>
            <a:graphicFrameLocks noGrp="1"/>
          </p:cNvGraphicFramePr>
          <p:nvPr>
            <p:ph idx="1"/>
            <p:extLst>
              <p:ext uri="{D42A27DB-BD31-4B8C-83A1-F6EECF244321}">
                <p14:modId xmlns:p14="http://schemas.microsoft.com/office/powerpoint/2010/main" val="644701301"/>
              </p:ext>
            </p:extLst>
          </p:nvPr>
        </p:nvGraphicFramePr>
        <p:xfrm>
          <a:off x="604838" y="1604962"/>
          <a:ext cx="10982324" cy="4804408"/>
        </p:xfrm>
        <a:graphic>
          <a:graphicData uri="http://schemas.openxmlformats.org/drawingml/2006/table">
            <a:tbl>
              <a:tblPr firstRow="1" bandRow="1">
                <a:tableStyleId>{5C22544A-7EE6-4342-B048-85BDC9FD1C3A}</a:tableStyleId>
              </a:tblPr>
              <a:tblGrid>
                <a:gridCol w="5491162">
                  <a:extLst>
                    <a:ext uri="{9D8B030D-6E8A-4147-A177-3AD203B41FA5}">
                      <a16:colId xmlns:a16="http://schemas.microsoft.com/office/drawing/2014/main" val="1166228400"/>
                    </a:ext>
                  </a:extLst>
                </a:gridCol>
                <a:gridCol w="5491162">
                  <a:extLst>
                    <a:ext uri="{9D8B030D-6E8A-4147-A177-3AD203B41FA5}">
                      <a16:colId xmlns:a16="http://schemas.microsoft.com/office/drawing/2014/main" val="938182745"/>
                    </a:ext>
                  </a:extLst>
                </a:gridCol>
              </a:tblGrid>
              <a:tr h="485092">
                <a:tc>
                  <a:txBody>
                    <a:bodyPr/>
                    <a:lstStyle/>
                    <a:p>
                      <a:r>
                        <a:rPr lang="en-US"/>
                        <a:t>Von Neumann architecture</a:t>
                      </a:r>
                    </a:p>
                  </a:txBody>
                  <a:tcPr/>
                </a:tc>
                <a:tc>
                  <a:txBody>
                    <a:bodyPr/>
                    <a:lstStyle/>
                    <a:p>
                      <a:r>
                        <a:rPr lang="en-US"/>
                        <a:t>Harvard architecture</a:t>
                      </a:r>
                    </a:p>
                  </a:txBody>
                  <a:tcPr/>
                </a:tc>
                <a:extLst>
                  <a:ext uri="{0D108BD9-81ED-4DB2-BD59-A6C34878D82A}">
                    <a16:rowId xmlns:a16="http://schemas.microsoft.com/office/drawing/2014/main" val="2312865102"/>
                  </a:ext>
                </a:extLst>
              </a:tr>
              <a:tr h="837283">
                <a:tc>
                  <a:txBody>
                    <a:bodyPr/>
                    <a:lstStyle/>
                    <a:p>
                      <a:r>
                        <a:rPr lang="en-US" sz="2000"/>
                        <a:t>Cheaper.</a:t>
                      </a:r>
                    </a:p>
                  </a:txBody>
                  <a:tcPr/>
                </a:tc>
                <a:tc>
                  <a:txBody>
                    <a:bodyPr/>
                    <a:lstStyle/>
                    <a:p>
                      <a:r>
                        <a:rPr lang="en-US" sz="2000"/>
                        <a:t>Comparatively high cost.</a:t>
                      </a:r>
                    </a:p>
                  </a:txBody>
                  <a:tcPr/>
                </a:tc>
                <a:extLst>
                  <a:ext uri="{0D108BD9-81ED-4DB2-BD59-A6C34878D82A}">
                    <a16:rowId xmlns:a16="http://schemas.microsoft.com/office/drawing/2014/main" val="1566035623"/>
                  </a:ext>
                </a:extLst>
              </a:tr>
              <a:tr h="837283">
                <a:tc>
                  <a:txBody>
                    <a:bodyPr/>
                    <a:lstStyle/>
                    <a:p>
                      <a:r>
                        <a:rPr lang="en-US" sz="2000"/>
                        <a:t>Used in microcontroller and signal processing.</a:t>
                      </a:r>
                    </a:p>
                  </a:txBody>
                  <a:tcPr/>
                </a:tc>
                <a:tc>
                  <a:txBody>
                    <a:bodyPr/>
                    <a:lstStyle/>
                    <a:p>
                      <a:r>
                        <a:rPr lang="en-US" sz="2000"/>
                        <a:t>Used in Laptop, personal computer and workstation.</a:t>
                      </a:r>
                    </a:p>
                  </a:txBody>
                  <a:tcPr/>
                </a:tc>
                <a:extLst>
                  <a:ext uri="{0D108BD9-81ED-4DB2-BD59-A6C34878D82A}">
                    <a16:rowId xmlns:a16="http://schemas.microsoft.com/office/drawing/2014/main" val="1718682233"/>
                  </a:ext>
                </a:extLst>
              </a:tr>
              <a:tr h="2644750">
                <a:tc>
                  <a:txBody>
                    <a:bodyPr/>
                    <a:lstStyle/>
                    <a:p>
                      <a:endParaRPr lang="en-US" sz="2000"/>
                    </a:p>
                  </a:txBody>
                  <a:tcPr/>
                </a:tc>
                <a:tc>
                  <a:txBody>
                    <a:bodyPr/>
                    <a:lstStyle/>
                    <a:p>
                      <a:endParaRPr lang="en-US" sz="2000"/>
                    </a:p>
                  </a:txBody>
                  <a:tcPr/>
                </a:tc>
                <a:extLst>
                  <a:ext uri="{0D108BD9-81ED-4DB2-BD59-A6C34878D82A}">
                    <a16:rowId xmlns:a16="http://schemas.microsoft.com/office/drawing/2014/main" val="3221084056"/>
                  </a:ext>
                </a:extLst>
              </a:tr>
            </a:tbl>
          </a:graphicData>
        </a:graphic>
      </p:graphicFrame>
      <p:sp>
        <p:nvSpPr>
          <p:cNvPr id="3" name="Title 2">
            <a:extLst>
              <a:ext uri="{FF2B5EF4-FFF2-40B4-BE49-F238E27FC236}">
                <a16:creationId xmlns:a16="http://schemas.microsoft.com/office/drawing/2014/main" id="{53AB0F9A-0233-49D3-99E3-998CA3CF30D1}"/>
              </a:ext>
            </a:extLst>
          </p:cNvPr>
          <p:cNvSpPr>
            <a:spLocks noGrp="1"/>
          </p:cNvSpPr>
          <p:nvPr>
            <p:ph type="title"/>
          </p:nvPr>
        </p:nvSpPr>
        <p:spPr/>
        <p:txBody>
          <a:bodyPr/>
          <a:lstStyle/>
          <a:p>
            <a:r>
              <a:rPr lang="en-US"/>
              <a:t>Difference between Von Neumann and Harvard architecture</a:t>
            </a:r>
          </a:p>
        </p:txBody>
      </p:sp>
      <p:pic>
        <p:nvPicPr>
          <p:cNvPr id="7" name="Picture 6">
            <a:extLst>
              <a:ext uri="{FF2B5EF4-FFF2-40B4-BE49-F238E27FC236}">
                <a16:creationId xmlns:a16="http://schemas.microsoft.com/office/drawing/2014/main" id="{83649E3D-9515-4336-A591-C963C9FA8A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0974" y="3847982"/>
            <a:ext cx="3733976" cy="2489317"/>
          </a:xfrm>
          <a:prstGeom prst="rect">
            <a:avLst/>
          </a:prstGeom>
        </p:spPr>
      </p:pic>
      <p:pic>
        <p:nvPicPr>
          <p:cNvPr id="9" name="Picture 8">
            <a:extLst>
              <a:ext uri="{FF2B5EF4-FFF2-40B4-BE49-F238E27FC236}">
                <a16:creationId xmlns:a16="http://schemas.microsoft.com/office/drawing/2014/main" id="{8CEE4C84-D915-4F11-929F-1550196BA7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3606" y="3847982"/>
            <a:ext cx="3496555" cy="2489317"/>
          </a:xfrm>
          <a:prstGeom prst="rect">
            <a:avLst/>
          </a:prstGeom>
        </p:spPr>
      </p:pic>
    </p:spTree>
    <p:extLst>
      <p:ext uri="{BB962C8B-B14F-4D97-AF65-F5344CB8AC3E}">
        <p14:creationId xmlns:p14="http://schemas.microsoft.com/office/powerpoint/2010/main" val="27927832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ell Me Button Close-up" descr="Tell Me butto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129" y="788563"/>
            <a:ext cx="1269672" cy="1189747"/>
          </a:xfrm>
          <a:prstGeom prst="rect">
            <a:avLst/>
          </a:prstGeom>
        </p:spPr>
      </p:pic>
      <p:grpSp>
        <p:nvGrpSpPr>
          <p:cNvPr id="26" name="Links" descr="Hyperlinks to the PowerPoint team blog, PowerPoint free training, and feedback about this tour.">
            <a:extLst>
              <a:ext uri="{FF2B5EF4-FFF2-40B4-BE49-F238E27FC236}">
                <a16:creationId xmlns:a16="http://schemas.microsoft.com/office/drawing/2014/main" id="{A410C95B-7D22-4AE4-BEE0-35AD5FA96E07}"/>
              </a:ext>
            </a:extLst>
          </p:cNvPr>
          <p:cNvGrpSpPr/>
          <p:nvPr/>
        </p:nvGrpSpPr>
        <p:grpSpPr>
          <a:xfrm>
            <a:off x="3959352" y="3540080"/>
            <a:ext cx="661940" cy="1440256"/>
            <a:chOff x="7419421" y="3420317"/>
            <a:chExt cx="661940" cy="1440256"/>
          </a:xfrm>
        </p:grpSpPr>
        <p:pic>
          <p:nvPicPr>
            <p:cNvPr id="8" name="Picture 7" descr="Arrow pointing right with a hyperlink to the PowerPoint team blog. Select the image to visit the PowerPoint team blog ">
              <a:hlinkClick r:id="rId4" tooltip="Select here to visit the PowerPoint team blog."/>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7419421" y="3420317"/>
              <a:ext cx="661940" cy="661940"/>
            </a:xfrm>
            <a:prstGeom prst="rect">
              <a:avLst/>
            </a:prstGeom>
          </p:spPr>
        </p:pic>
        <p:pic>
          <p:nvPicPr>
            <p:cNvPr id="7" name="Picture 6" descr="Arrow pointing right with a hyperlink to free PowerPoint training. Select the image to access free PowerPoint training">
              <a:hlinkClick r:id="rId6" tooltip="Select here to go to free PowerPoint training."/>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7419421" y="4198633"/>
              <a:ext cx="661940" cy="661940"/>
            </a:xfrm>
            <a:prstGeom prst="rect">
              <a:avLst/>
            </a:prstGeom>
          </p:spPr>
        </p:pic>
      </p:grpSp>
      <p:sp>
        <p:nvSpPr>
          <p:cNvPr id="12" name="Title 11">
            <a:extLst>
              <a:ext uri="{FF2B5EF4-FFF2-40B4-BE49-F238E27FC236}">
                <a16:creationId xmlns:a16="http://schemas.microsoft.com/office/drawing/2014/main" id="{B4D0BBCD-4632-440C-BCD8-1DE7F382F5DE}"/>
              </a:ext>
            </a:extLst>
          </p:cNvPr>
          <p:cNvSpPr>
            <a:spLocks noGrp="1"/>
          </p:cNvSpPr>
          <p:nvPr>
            <p:ph type="title"/>
          </p:nvPr>
        </p:nvSpPr>
        <p:spPr>
          <a:xfrm>
            <a:off x="2217486" y="1235676"/>
            <a:ext cx="6876288" cy="640080"/>
          </a:xfrm>
        </p:spPr>
        <p:txBody>
          <a:bodyPr/>
          <a:lstStyle/>
          <a:p>
            <a:r>
              <a:rPr lang="en-US"/>
              <a:t>Questions?</a:t>
            </a:r>
          </a:p>
        </p:txBody>
      </p:sp>
      <p:sp>
        <p:nvSpPr>
          <p:cNvPr id="3" name="TextBox 2">
            <a:extLst>
              <a:ext uri="{FF2B5EF4-FFF2-40B4-BE49-F238E27FC236}">
                <a16:creationId xmlns:a16="http://schemas.microsoft.com/office/drawing/2014/main" id="{E78C79E2-9F0A-44BD-BDA9-9966B5D894E8}"/>
              </a:ext>
            </a:extLst>
          </p:cNvPr>
          <p:cNvSpPr txBox="1"/>
          <p:nvPr/>
        </p:nvSpPr>
        <p:spPr>
          <a:xfrm>
            <a:off x="4740560" y="3744820"/>
            <a:ext cx="4936840" cy="1436780"/>
          </a:xfrm>
          <a:prstGeom prst="rect">
            <a:avLst/>
          </a:prstGeom>
        </p:spPr>
        <p:txBody>
          <a:bodyPr vert="horz" wrap="none" lIns="91440" tIns="45720" rIns="91440" bIns="45720" rtlCol="0">
            <a:noAutofit/>
          </a:bodyPr>
          <a:lstStyle/>
          <a:p>
            <a:pPr>
              <a:lnSpc>
                <a:spcPts val="1800"/>
              </a:lnSpc>
              <a:spcAft>
                <a:spcPts val="600"/>
              </a:spcAft>
            </a:pPr>
            <a:r>
              <a:rPr lang="en-US" sz="2400">
                <a:solidFill>
                  <a:prstClr val="black">
                    <a:lumMod val="75000"/>
                    <a:lumOff val="25000"/>
                  </a:prstClr>
                </a:solidFill>
                <a:latin typeface="Segoe UI" panose="020B0502040204020203" pitchFamily="34" charset="0"/>
                <a:cs typeface="Segoe UI" panose="020B0502040204020203" pitchFamily="34" charset="0"/>
              </a:rPr>
              <a:t>shrestha.sandesh@khec.edu.np</a:t>
            </a:r>
          </a:p>
          <a:p>
            <a:pPr marL="0" indent="0" algn="l">
              <a:lnSpc>
                <a:spcPts val="1800"/>
              </a:lnSpc>
              <a:spcAft>
                <a:spcPts val="600"/>
              </a:spcAft>
              <a:buNone/>
            </a:pPr>
            <a:endParaRPr lang="en-US" sz="2400">
              <a:solidFill>
                <a:prstClr val="black">
                  <a:lumMod val="75000"/>
                  <a:lumOff val="25000"/>
                </a:prstClr>
              </a:solidFill>
              <a:latin typeface="Segoe UI" panose="020B0502040204020203" pitchFamily="34" charset="0"/>
              <a:cs typeface="Segoe UI" panose="020B0502040204020203" pitchFamily="34" charset="0"/>
              <a:hlinkClick r:id="rId7"/>
            </a:endParaRPr>
          </a:p>
          <a:p>
            <a:pPr marL="0" indent="0" algn="l">
              <a:lnSpc>
                <a:spcPts val="1800"/>
              </a:lnSpc>
              <a:spcAft>
                <a:spcPts val="600"/>
              </a:spcAft>
              <a:buNone/>
            </a:pPr>
            <a:endParaRPr lang="en-US" sz="2400">
              <a:solidFill>
                <a:prstClr val="black">
                  <a:lumMod val="75000"/>
                  <a:lumOff val="25000"/>
                </a:prstClr>
              </a:solidFill>
              <a:latin typeface="Segoe UI" panose="020B0502040204020203" pitchFamily="34" charset="0"/>
              <a:cs typeface="Segoe UI" panose="020B0502040204020203" pitchFamily="34" charset="0"/>
              <a:hlinkClick r:id="rId7"/>
            </a:endParaRPr>
          </a:p>
          <a:p>
            <a:pPr marL="0" indent="0" algn="l">
              <a:lnSpc>
                <a:spcPts val="1800"/>
              </a:lnSpc>
              <a:spcAft>
                <a:spcPts val="600"/>
              </a:spcAft>
              <a:buNone/>
            </a:pPr>
            <a:r>
              <a:rPr lang="en-US" sz="2400">
                <a:solidFill>
                  <a:prstClr val="black">
                    <a:lumMod val="75000"/>
                    <a:lumOff val="25000"/>
                  </a:prstClr>
                </a:solidFill>
                <a:latin typeface="Segoe UI" panose="020B0502040204020203" pitchFamily="34" charset="0"/>
                <a:cs typeface="Segoe UI" panose="020B0502040204020203" pitchFamily="34" charset="0"/>
              </a:rPr>
              <a:t>sandeshshrestha45@gmail.com</a:t>
            </a:r>
          </a:p>
          <a:p>
            <a:pPr marL="0" indent="0" algn="l">
              <a:lnSpc>
                <a:spcPts val="1800"/>
              </a:lnSpc>
              <a:spcAft>
                <a:spcPts val="600"/>
              </a:spcAft>
              <a:buNone/>
            </a:pPr>
            <a:endParaRPr lang="en-US" sz="2400">
              <a:solidFill>
                <a:prstClr val="black">
                  <a:lumMod val="75000"/>
                  <a:lumOff val="25000"/>
                </a:prstClr>
              </a:solidFill>
              <a:latin typeface="Segoe UI" panose="020B0502040204020203" pitchFamily="34" charset="0"/>
              <a:cs typeface="Segoe UI" panose="020B0502040204020203" pitchFamily="34" charset="0"/>
            </a:endParaRPr>
          </a:p>
          <a:p>
            <a:pPr marL="0" indent="0" algn="l">
              <a:lnSpc>
                <a:spcPts val="1800"/>
              </a:lnSpc>
              <a:spcAft>
                <a:spcPts val="600"/>
              </a:spcAft>
              <a:buNone/>
            </a:pPr>
            <a:endParaRPr lang="en-US" sz="2400">
              <a:solidFill>
                <a:prstClr val="black">
                  <a:lumMod val="75000"/>
                  <a:lumOff val="25000"/>
                </a:prstClr>
              </a:solidFill>
              <a:latin typeface="Segoe UI" panose="020B0502040204020203" pitchFamily="34" charset="0"/>
              <a:cs typeface="Segoe UI" panose="020B0502040204020203" pitchFamily="34" charset="0"/>
            </a:endParaRPr>
          </a:p>
          <a:p>
            <a:pPr marL="0" indent="0" algn="l">
              <a:lnSpc>
                <a:spcPts val="1800"/>
              </a:lnSpc>
              <a:spcAft>
                <a:spcPts val="600"/>
              </a:spcAft>
              <a:buNone/>
            </a:pPr>
            <a:endParaRPr lang="en-US" sz="240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930258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F4E10-A3B0-4A68-B938-741D6EA02145}"/>
              </a:ext>
            </a:extLst>
          </p:cNvPr>
          <p:cNvSpPr>
            <a:spLocks noGrp="1"/>
          </p:cNvSpPr>
          <p:nvPr>
            <p:ph type="title"/>
          </p:nvPr>
        </p:nvSpPr>
        <p:spPr/>
        <p:txBody>
          <a:bodyPr/>
          <a:lstStyle/>
          <a:p>
            <a:r>
              <a:rPr lang="en-US"/>
              <a:t>Role of Computer Architects</a:t>
            </a:r>
          </a:p>
        </p:txBody>
      </p:sp>
      <p:pic>
        <p:nvPicPr>
          <p:cNvPr id="1026" name="Picture 2" descr="Helpful Tech Apps for Events – The Meeting Pool">
            <a:extLst>
              <a:ext uri="{FF2B5EF4-FFF2-40B4-BE49-F238E27FC236}">
                <a16:creationId xmlns:a16="http://schemas.microsoft.com/office/drawing/2014/main" id="{DCCC31F4-3062-4B70-8E70-A85DBAF9B1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817" y="2379927"/>
            <a:ext cx="5738191" cy="32232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endors – BlueApple">
            <a:extLst>
              <a:ext uri="{FF2B5EF4-FFF2-40B4-BE49-F238E27FC236}">
                <a16:creationId xmlns:a16="http://schemas.microsoft.com/office/drawing/2014/main" id="{ECB4106F-3C0A-4509-87EF-1AED6E31C7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4677" y="1737452"/>
            <a:ext cx="3286125" cy="24669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tel launches 8 new Broadwell, Skylake processors | ZDNet">
            <a:extLst>
              <a:ext uri="{FF2B5EF4-FFF2-40B4-BE49-F238E27FC236}">
                <a16:creationId xmlns:a16="http://schemas.microsoft.com/office/drawing/2014/main" id="{70E5F614-3E10-4A8C-A78B-33B55471F9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9964" y="3991552"/>
            <a:ext cx="4140889" cy="249178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6592900-5383-4816-ADA5-502EE589104A}"/>
              </a:ext>
            </a:extLst>
          </p:cNvPr>
          <p:cNvSpPr/>
          <p:nvPr/>
        </p:nvSpPr>
        <p:spPr>
          <a:xfrm>
            <a:off x="662817" y="1394600"/>
            <a:ext cx="6096000" cy="646331"/>
          </a:xfrm>
          <a:prstGeom prst="rect">
            <a:avLst/>
          </a:prstGeom>
        </p:spPr>
        <p:txBody>
          <a:bodyPr>
            <a:spAutoFit/>
          </a:bodyPr>
          <a:lstStyle/>
          <a:p>
            <a:r>
              <a:rPr lang="en-US"/>
              <a:t>Applications and hand held devices are the part and parcel of our day to day life</a:t>
            </a:r>
          </a:p>
        </p:txBody>
      </p:sp>
    </p:spTree>
    <p:extLst>
      <p:ext uri="{BB962C8B-B14F-4D97-AF65-F5344CB8AC3E}">
        <p14:creationId xmlns:p14="http://schemas.microsoft.com/office/powerpoint/2010/main" val="1858665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A3168-0102-4A35-BF9F-72D60F580911}"/>
              </a:ext>
            </a:extLst>
          </p:cNvPr>
          <p:cNvSpPr>
            <a:spLocks noGrp="1"/>
          </p:cNvSpPr>
          <p:nvPr>
            <p:ph type="title"/>
          </p:nvPr>
        </p:nvSpPr>
        <p:spPr/>
        <p:txBody>
          <a:bodyPr/>
          <a:lstStyle/>
          <a:p>
            <a:r>
              <a:rPr lang="en-US"/>
              <a:t>Why Computer Architecture?</a:t>
            </a:r>
          </a:p>
        </p:txBody>
      </p:sp>
      <p:sp>
        <p:nvSpPr>
          <p:cNvPr id="3" name="Content Placeholder 2">
            <a:extLst>
              <a:ext uri="{FF2B5EF4-FFF2-40B4-BE49-F238E27FC236}">
                <a16:creationId xmlns:a16="http://schemas.microsoft.com/office/drawing/2014/main" id="{08679CB4-5924-4532-8D7C-ADB669DDE4E6}"/>
              </a:ext>
            </a:extLst>
          </p:cNvPr>
          <p:cNvSpPr>
            <a:spLocks noGrp="1"/>
          </p:cNvSpPr>
          <p:nvPr>
            <p:ph idx="1"/>
          </p:nvPr>
        </p:nvSpPr>
        <p:spPr/>
        <p:txBody>
          <a:bodyPr>
            <a:noAutofit/>
          </a:bodyPr>
          <a:lstStyle/>
          <a:p>
            <a:r>
              <a:rPr lang="en-US" sz="2400"/>
              <a:t>Exploit advances in technology</a:t>
            </a:r>
          </a:p>
          <a:p>
            <a:pPr marL="274320" lvl="1" indent="0">
              <a:buNone/>
            </a:pPr>
            <a:r>
              <a:rPr lang="en-US" sz="2400"/>
              <a:t> – Make things Faster, Smaller, Cheaper, …</a:t>
            </a:r>
          </a:p>
          <a:p>
            <a:r>
              <a:rPr lang="en-US" sz="2400"/>
              <a:t>Which enables new applications </a:t>
            </a:r>
          </a:p>
          <a:p>
            <a:pPr marL="0" indent="0">
              <a:buNone/>
            </a:pPr>
            <a:r>
              <a:rPr lang="en-US" sz="2400"/>
              <a:t>      – Life-like 3D games 15 years ago? </a:t>
            </a:r>
          </a:p>
          <a:p>
            <a:r>
              <a:rPr lang="en-US" sz="2400"/>
              <a:t>Make new things possible </a:t>
            </a:r>
          </a:p>
          <a:p>
            <a:pPr marL="274320" lvl="1" indent="0">
              <a:buNone/>
            </a:pPr>
            <a:r>
              <a:rPr lang="en-US" sz="2400"/>
              <a:t>– Smart dust? Accurate one-month weather forecasts? Cure for cancer?</a:t>
            </a:r>
          </a:p>
          <a:p>
            <a:r>
              <a:rPr lang="en-US" sz="2400"/>
              <a:t>The advancement of computer architecture is vital for the advancement of all other areas of computing!</a:t>
            </a:r>
          </a:p>
          <a:p>
            <a:endParaRPr lang="en-US" sz="2400"/>
          </a:p>
          <a:p>
            <a:endParaRPr lang="en-US" sz="2400"/>
          </a:p>
          <a:p>
            <a:endParaRPr lang="en-US" sz="2400"/>
          </a:p>
        </p:txBody>
      </p:sp>
    </p:spTree>
    <p:extLst>
      <p:ext uri="{BB962C8B-B14F-4D97-AF65-F5344CB8AC3E}">
        <p14:creationId xmlns:p14="http://schemas.microsoft.com/office/powerpoint/2010/main" val="3160576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D8AE4-AC53-435C-ACDD-0E33E39D66AA}"/>
              </a:ext>
            </a:extLst>
          </p:cNvPr>
          <p:cNvSpPr>
            <a:spLocks noGrp="1"/>
          </p:cNvSpPr>
          <p:nvPr>
            <p:ph type="title"/>
          </p:nvPr>
        </p:nvSpPr>
        <p:spPr/>
        <p:txBody>
          <a:bodyPr/>
          <a:lstStyle/>
          <a:p>
            <a:r>
              <a:rPr lang="en-US"/>
              <a:t>Key Applications in the future decade</a:t>
            </a:r>
          </a:p>
        </p:txBody>
      </p:sp>
      <p:sp>
        <p:nvSpPr>
          <p:cNvPr id="3" name="Content Placeholder 2">
            <a:extLst>
              <a:ext uri="{FF2B5EF4-FFF2-40B4-BE49-F238E27FC236}">
                <a16:creationId xmlns:a16="http://schemas.microsoft.com/office/drawing/2014/main" id="{B844DF75-0B9C-4A4B-9C20-24CD0995AB06}"/>
              </a:ext>
            </a:extLst>
          </p:cNvPr>
          <p:cNvSpPr>
            <a:spLocks noGrp="1"/>
          </p:cNvSpPr>
          <p:nvPr>
            <p:ph idx="1"/>
          </p:nvPr>
        </p:nvSpPr>
        <p:spPr/>
        <p:txBody>
          <a:bodyPr/>
          <a:lstStyle/>
          <a:p>
            <a:r>
              <a:rPr lang="en-US" sz="2400" err="1"/>
              <a:t>Agritronics</a:t>
            </a:r>
            <a:r>
              <a:rPr lang="en-US" sz="2400"/>
              <a:t> (Smart Farming)</a:t>
            </a:r>
          </a:p>
          <a:p>
            <a:endParaRPr lang="en-US"/>
          </a:p>
        </p:txBody>
      </p:sp>
      <p:pic>
        <p:nvPicPr>
          <p:cNvPr id="5" name="Picture 4">
            <a:extLst>
              <a:ext uri="{FF2B5EF4-FFF2-40B4-BE49-F238E27FC236}">
                <a16:creationId xmlns:a16="http://schemas.microsoft.com/office/drawing/2014/main" id="{1E270252-9393-4FF0-8504-207399C2A9A5}"/>
              </a:ext>
            </a:extLst>
          </p:cNvPr>
          <p:cNvPicPr>
            <a:picLocks noChangeAspect="1"/>
          </p:cNvPicPr>
          <p:nvPr/>
        </p:nvPicPr>
        <p:blipFill>
          <a:blip r:embed="rId2"/>
          <a:stretch>
            <a:fillRect/>
          </a:stretch>
        </p:blipFill>
        <p:spPr>
          <a:xfrm>
            <a:off x="1066800" y="2689876"/>
            <a:ext cx="4757531" cy="2676111"/>
          </a:xfrm>
          <a:prstGeom prst="rect">
            <a:avLst/>
          </a:prstGeom>
        </p:spPr>
      </p:pic>
      <p:pic>
        <p:nvPicPr>
          <p:cNvPr id="6" name="Picture 5">
            <a:extLst>
              <a:ext uri="{FF2B5EF4-FFF2-40B4-BE49-F238E27FC236}">
                <a16:creationId xmlns:a16="http://schemas.microsoft.com/office/drawing/2014/main" id="{94EFE8C8-9273-4B15-A4E4-D34134AC3F85}"/>
              </a:ext>
            </a:extLst>
          </p:cNvPr>
          <p:cNvPicPr>
            <a:picLocks noChangeAspect="1"/>
          </p:cNvPicPr>
          <p:nvPr/>
        </p:nvPicPr>
        <p:blipFill>
          <a:blip r:embed="rId3"/>
          <a:stretch>
            <a:fillRect/>
          </a:stretch>
        </p:blipFill>
        <p:spPr>
          <a:xfrm>
            <a:off x="6056077" y="4358200"/>
            <a:ext cx="2418688" cy="2015573"/>
          </a:xfrm>
          <a:prstGeom prst="rect">
            <a:avLst/>
          </a:prstGeom>
        </p:spPr>
      </p:pic>
      <p:pic>
        <p:nvPicPr>
          <p:cNvPr id="2052" name="Picture 4" descr="Digitisation in Agriculture Providing 'Smart Farming' with Greater ...">
            <a:extLst>
              <a:ext uri="{FF2B5EF4-FFF2-40B4-BE49-F238E27FC236}">
                <a16:creationId xmlns:a16="http://schemas.microsoft.com/office/drawing/2014/main" id="{30BC4654-43B6-4375-B882-23AC81B452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0707" y="1593162"/>
            <a:ext cx="3564493" cy="2676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7423188"/>
      </p:ext>
    </p:extLst>
  </p:cSld>
  <p:clrMapOvr>
    <a:masterClrMapping/>
  </p:clrMapOvr>
</p:sld>
</file>

<file path=ppt/theme/theme1.xml><?xml version="1.0" encoding="utf-8"?>
<a:theme xmlns:a="http://schemas.openxmlformats.org/drawingml/2006/main" name="Get Started with 3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marL="0" indent="0" algn="l">
          <a:lnSpc>
            <a:spcPts val="1800"/>
          </a:lnSpc>
          <a:spcAft>
            <a:spcPts val="600"/>
          </a:spcAft>
          <a:buNone/>
          <a:defRPr sz="1200" dirty="0" smtClean="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Bring Your Presentations" id="{59065FFD-95A5-4387-9888-595CD54FE3CE}" vid="{8A46A32C-1227-47D7-A4C8-360887988CE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4D1FCD6F0CB2F40BE2FC2EE4729CF96" ma:contentTypeVersion="2" ma:contentTypeDescription="Create a new document." ma:contentTypeScope="" ma:versionID="12370dbfea0d5dc751592dbcdcf194c5">
  <xsd:schema xmlns:xsd="http://www.w3.org/2001/XMLSchema" xmlns:xs="http://www.w3.org/2001/XMLSchema" xmlns:p="http://schemas.microsoft.com/office/2006/metadata/properties" xmlns:ns2="8faa96e0-c0eb-4e70-a2de-6ef37ae0bec4" targetNamespace="http://schemas.microsoft.com/office/2006/metadata/properties" ma:root="true" ma:fieldsID="8fe6ad3ad8f61f9d1b9e9c910ca605e0" ns2:_="">
    <xsd:import namespace="8faa96e0-c0eb-4e70-a2de-6ef37ae0bec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aa96e0-c0eb-4e70-a2de-6ef37ae0bec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23F50E2-17D2-4F47-9A47-95629BB9268A}">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7C1CFCA7-D6FC-425A-971A-A566EE701C06}">
  <ds:schemaRefs>
    <ds:schemaRef ds:uri="http://schemas.microsoft.com/sharepoint/v3/contenttype/forms"/>
  </ds:schemaRefs>
</ds:datastoreItem>
</file>

<file path=customXml/itemProps3.xml><?xml version="1.0" encoding="utf-8"?>
<ds:datastoreItem xmlns:ds="http://schemas.openxmlformats.org/officeDocument/2006/customXml" ds:itemID="{7D709DDC-9388-419E-BBB6-4466882655D9}">
  <ds:schemaRefs>
    <ds:schemaRef ds:uri="8faa96e0-c0eb-4e70-a2de-6ef37ae0bec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{5D3C359C-83CC-4B86-8F5A-E6D4C1AC5252}tf16411177</Template>
  <TotalTime>0</TotalTime>
  <Words>1739</Words>
  <Application>Microsoft Office PowerPoint</Application>
  <PresentationFormat>Widescreen</PresentationFormat>
  <Paragraphs>233</Paragraphs>
  <Slides>61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61</vt:i4>
      </vt:variant>
    </vt:vector>
  </HeadingPairs>
  <TitlesOfParts>
    <vt:vector size="68" baseType="lpstr">
      <vt:lpstr>Arial</vt:lpstr>
      <vt:lpstr>Calibri</vt:lpstr>
      <vt:lpstr>Garamond</vt:lpstr>
      <vt:lpstr>Segoe UI</vt:lpstr>
      <vt:lpstr>Segoe UI Light</vt:lpstr>
      <vt:lpstr>Wingdings</vt:lpstr>
      <vt:lpstr>Get Started with 3D</vt:lpstr>
      <vt:lpstr>Advanced Computer Architecture</vt:lpstr>
      <vt:lpstr>Advanced Computer Architecture</vt:lpstr>
      <vt:lpstr>Reference Books : </vt:lpstr>
      <vt:lpstr>Course Objective</vt:lpstr>
      <vt:lpstr>1.Concept</vt:lpstr>
      <vt:lpstr>PowerPoint Presentation</vt:lpstr>
      <vt:lpstr>Role of Computer Architects</vt:lpstr>
      <vt:lpstr>Why Computer Architecture?</vt:lpstr>
      <vt:lpstr>Key Applications in the future decade</vt:lpstr>
      <vt:lpstr>PowerPoint Presentation</vt:lpstr>
      <vt:lpstr>PowerPoint Presentation</vt:lpstr>
      <vt:lpstr>PowerPoint Presentation</vt:lpstr>
      <vt:lpstr>PowerPoint Presentation</vt:lpstr>
      <vt:lpstr>PowerPoint Presentation</vt:lpstr>
      <vt:lpstr>How are all these done?</vt:lpstr>
      <vt:lpstr>Review: Some Basic Definitions</vt:lpstr>
      <vt:lpstr>Background</vt:lpstr>
      <vt:lpstr>Transistor</vt:lpstr>
      <vt:lpstr>What’s the culprit in computer’s performance? </vt:lpstr>
      <vt:lpstr>Buffer</vt:lpstr>
      <vt:lpstr>Inverter</vt:lpstr>
      <vt:lpstr>NAND gate</vt:lpstr>
      <vt:lpstr>NOR gate</vt:lpstr>
      <vt:lpstr>What is Moore’s Law?</vt:lpstr>
      <vt:lpstr>Technology Scaling Road Map (ITRS)</vt:lpstr>
      <vt:lpstr>What’s the other implication of Moore’s Law (1965)?</vt:lpstr>
      <vt:lpstr>Another Example of Moore’s Law Impact</vt:lpstr>
      <vt:lpstr>But What Happened to Clock Rates and Why?</vt:lpstr>
      <vt:lpstr>PowerPoint Presentation</vt:lpstr>
      <vt:lpstr>How to use 1B (or more) transistors?</vt:lpstr>
      <vt:lpstr>Performance Trend</vt:lpstr>
      <vt:lpstr>Price Trends</vt:lpstr>
      <vt:lpstr>Price Trends (DRAM memory)</vt:lpstr>
      <vt:lpstr>Why Do You Care About Prices?</vt:lpstr>
      <vt:lpstr>Depends on the Class of Processor</vt:lpstr>
      <vt:lpstr>Desktop Systems</vt:lpstr>
      <vt:lpstr>Servers</vt:lpstr>
      <vt:lpstr>Embedded</vt:lpstr>
      <vt:lpstr>How to make a microprocessor chip?</vt:lpstr>
      <vt:lpstr>Silicon Ingot</vt:lpstr>
      <vt:lpstr>Czochralski Process</vt:lpstr>
      <vt:lpstr>Manufacturing ICs</vt:lpstr>
      <vt:lpstr>Silicon Wafer before processing</vt:lpstr>
      <vt:lpstr>Final Silicon Wafer</vt:lpstr>
      <vt:lpstr>Packaging</vt:lpstr>
      <vt:lpstr>Fabrication Costs </vt:lpstr>
      <vt:lpstr>Impact of Die Size</vt:lpstr>
      <vt:lpstr>Yield</vt:lpstr>
      <vt:lpstr>Interaction of Price and Performance</vt:lpstr>
      <vt:lpstr>Goal of Processor Design</vt:lpstr>
      <vt:lpstr>Basic Computational Model</vt:lpstr>
      <vt:lpstr>PowerPoint Presentation</vt:lpstr>
      <vt:lpstr>PowerPoint Presentation</vt:lpstr>
      <vt:lpstr>PowerPoint Presentation</vt:lpstr>
      <vt:lpstr>Von-Neumann and Harvard Architecture</vt:lpstr>
      <vt:lpstr>Von-Neumann Architecture</vt:lpstr>
      <vt:lpstr>The Von Neumann Bottleneck</vt:lpstr>
      <vt:lpstr>Harvard Architecture</vt:lpstr>
      <vt:lpstr>Difference between Von Neumann and Harvard architecture</vt:lpstr>
      <vt:lpstr>Difference between Von Neumann and Harvard architecture</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Computer Architecture</dc:title>
  <dc:creator>User</dc:creator>
  <cp:lastModifiedBy>Amar Nagaju</cp:lastModifiedBy>
  <cp:revision>3</cp:revision>
  <dcterms:created xsi:type="dcterms:W3CDTF">2020-07-19T12:53:02Z</dcterms:created>
  <dcterms:modified xsi:type="dcterms:W3CDTF">2020-12-09T06:50:16Z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0x010100C4D1FCD6F0CB2F40BE2FC2EE4729CF96</vt:lpwstr>
  </property>
</Properties>
</file>